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1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75" r:id="rId11"/>
    <p:sldId id="277" r:id="rId12"/>
    <p:sldId id="291" r:id="rId13"/>
    <p:sldId id="295" r:id="rId14"/>
    <p:sldId id="293" r:id="rId15"/>
    <p:sldId id="279" r:id="rId16"/>
    <p:sldId id="29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460znfLUovp6YpDcjUU0WQ==" hashData="g+Esiyc3GCOXvhZCbJJMCBC3Jv2iWKuydNB4mcUYe7zK4tOxbS+8E62srNEMENlnaRBkl/XNI9pIXv98jNspcQ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3" clrIdx="1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604B"/>
    <a:srgbClr val="C00000"/>
    <a:srgbClr val="EA823E"/>
    <a:srgbClr val="FFC000"/>
    <a:srgbClr val="FF0000"/>
    <a:srgbClr val="FF7373"/>
    <a:srgbClr val="316950"/>
    <a:srgbClr val="7F7F7F"/>
    <a:srgbClr val="DDBC5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17762-85A6-4C68-A0D5-F9C89DAAF2F9}" v="65" dt="2022-06-15T13:57:56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9A42B-6232-457D-AF7D-B2B5EA702424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C186-02E5-42BE-B49E-03CD631A22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62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2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2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4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65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70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7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7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jp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7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12820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5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: На кожен сезон – </a:t>
            </a:r>
            <a:r>
              <a:rPr lang="ru-RU" sz="3200" b="1" i="1" cap="none" spc="0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свій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 </a:t>
            </a:r>
            <a:r>
              <a:rPr lang="ru-RU" sz="3200" b="1" i="1" cap="none" spc="0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раціон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blipFill dpi="0" rotWithShape="1">
                <a:blip r:embed="rId3">
                  <a:alphaModFix amt="92000"/>
                </a:blip>
                <a:srcRect/>
                <a:tile tx="0" ty="0" sx="100000" sy="100000" flip="none" algn="tl"/>
              </a:blip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ru-RU" sz="3200" b="1" i="1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Пізнаємо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 </a:t>
            </a:r>
            <a:r>
              <a:rPr lang="ru-RU" sz="3200" b="1" i="1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українську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 </a:t>
            </a:r>
            <a:r>
              <a:rPr lang="ru-RU" sz="3200" b="1" i="1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національну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 кухню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blipFill dpi="0" rotWithShape="1">
                <a:blip r:embed="rId3">
                  <a:alphaModFix amt="92000"/>
                </a:blip>
                <a:srcRect/>
                <a:tile tx="0" ty="0" sx="100000" sy="100000" flip="none" algn="tl"/>
              </a:blip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36" y="4205803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4362994" y="4026356"/>
            <a:ext cx="2354899" cy="1827689"/>
            <a:chOff x="3705454" y="3382434"/>
            <a:chExt cx="3012439" cy="2471612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705454" y="3382434"/>
              <a:ext cx="3012439" cy="2471612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83552" y="3890809"/>
              <a:ext cx="24310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Ого, як цікаво…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Ходімо швидше, Смачнюлю!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863372" y="1415823"/>
            <a:ext cx="3434035" cy="2456273"/>
            <a:chOff x="2920760" y="1176809"/>
            <a:chExt cx="2842548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20760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391" y="1513503"/>
              <a:ext cx="2525285" cy="158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Привіт, Питайлику! А чи знав ти, що на кожен сезон є свій раціон?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Саме тому ми сьогодні вирушаємо у мандрівку крізь час, щоб побачити усі пори року!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711751" y="1583642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360007" y="2658137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3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2"/>
          <a:stretch/>
        </p:blipFill>
        <p:spPr>
          <a:xfrm>
            <a:off x="0" y="1"/>
            <a:ext cx="12183291" cy="6858000"/>
          </a:xfrm>
          <a:prstGeom prst="rect">
            <a:avLst/>
          </a:prstGeom>
        </p:spPr>
      </p:pic>
      <p:pic>
        <p:nvPicPr>
          <p:cNvPr id="3074" name="Picture 2" descr="Кавун 1 гатунок ваговий купити онлайн | замовити в магазині VA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294">
            <a:off x="4769017" y="5264381"/>
            <a:ext cx="1675131" cy="16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дис, редиск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0866">
            <a:off x="2841321" y="4997999"/>
            <a:ext cx="1450802" cy="175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Черешня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61" y="5933665"/>
            <a:ext cx="978273" cy="9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398">
            <a:off x="-517759" y="2525886"/>
            <a:ext cx="3401085" cy="4251356"/>
          </a:xfrm>
          <a:prstGeom prst="rect">
            <a:avLst/>
          </a:prstGeom>
        </p:spPr>
      </p:pic>
      <p:pic>
        <p:nvPicPr>
          <p:cNvPr id="3082" name="Picture 10" descr="Черный виноград PNG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4701">
            <a:off x="965285" y="5362037"/>
            <a:ext cx="1586133" cy="17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аклейка Пэрсик PNG - AVATAN PL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96" y="5428158"/>
            <a:ext cx="1175820" cy="9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49" y="4950902"/>
            <a:ext cx="1590675" cy="167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531" y="5617210"/>
            <a:ext cx="1543050" cy="1571625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47017" y="555083"/>
            <a:ext cx="3233265" cy="2693956"/>
            <a:chOff x="236667" y="1010071"/>
            <a:chExt cx="2829913" cy="1857085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236667" y="1010071"/>
              <a:ext cx="2823888" cy="1241144"/>
            </a:xfrm>
            <a:prstGeom prst="wedgeEllipseCallout">
              <a:avLst>
                <a:gd name="adj1" fmla="val 3495"/>
                <a:gd name="adj2" fmla="val 7192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6667" y="1208597"/>
              <a:ext cx="2829913" cy="165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Я так люблю літо!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Так тепло і можна знайти багато цікавих занять.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А ще – все таке смачне!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521966" y="293559"/>
            <a:ext cx="3258713" cy="2216450"/>
            <a:chOff x="208368" y="1010071"/>
            <a:chExt cx="2852187" cy="1527915"/>
          </a:xfrm>
        </p:grpSpPr>
        <p:sp>
          <p:nvSpPr>
            <p:cNvPr id="21" name="Овальная выноска 20"/>
            <p:cNvSpPr/>
            <p:nvPr/>
          </p:nvSpPr>
          <p:spPr>
            <a:xfrm>
              <a:off x="208368" y="1010071"/>
              <a:ext cx="2852187" cy="1527915"/>
            </a:xfrm>
            <a:prstGeom prst="wedgeEllipseCallout">
              <a:avLst>
                <a:gd name="adj1" fmla="val 3495"/>
                <a:gd name="adj2" fmla="val 7192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0851" y="1299999"/>
              <a:ext cx="2577525" cy="101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Влітку достигає багато фруктів, овочів та ягід. Чудова пора, щоб запастися вітамінами та мінералами на весь рік!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9916" y="1585858"/>
            <a:ext cx="4029886" cy="562227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989597" y="2973963"/>
            <a:ext cx="5272390" cy="1375448"/>
            <a:chOff x="3229584" y="2332806"/>
            <a:chExt cx="5272390" cy="137544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29584" y="2332806"/>
              <a:ext cx="5272390" cy="13754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362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14640" y="2397852"/>
              <a:ext cx="51873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</a:t>
              </a:r>
            </a:p>
            <a:p>
              <a:r>
                <a:rPr lang="uk-UA" dirty="0"/>
                <a:t>Роздивись ці продукти. Які з них достигають раніше, а які пізніше? Придумай та запиши рецепт легкого літнього салату з вказаних продуктів. </a:t>
              </a:r>
              <a:endParaRPr lang="ru-RU" dirty="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88632" y="15843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8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c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9029" y="8269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1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lass5lesson-fh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7403" y="10235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3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1"/>
            <a:ext cx="12191997" cy="6858001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1"/>
            <a:ext cx="1362075" cy="1362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4377"/>
            <a:ext cx="1362075" cy="1362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452"/>
            <a:ext cx="1362075" cy="1362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8523"/>
            <a:ext cx="1362075" cy="1362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470602"/>
            <a:ext cx="1362075" cy="1362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22301"/>
            <a:ext cx="1362075" cy="1362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3" y="1384376"/>
            <a:ext cx="1362075" cy="1362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2746451"/>
            <a:ext cx="1362075" cy="13620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4108526"/>
            <a:ext cx="1362075" cy="1362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2" y="5470601"/>
            <a:ext cx="1362075" cy="13620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2855375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Українська національна кухня</a:t>
            </a:r>
            <a:endParaRPr lang="ru-RU" sz="44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274830" y="5853207"/>
            <a:ext cx="812413" cy="5968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57" y="146756"/>
            <a:ext cx="9905421" cy="6591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96" y="539462"/>
            <a:ext cx="1584680" cy="728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0" y="2942873"/>
            <a:ext cx="1324973" cy="692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86" y="2928269"/>
            <a:ext cx="1295687" cy="721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7" y="2388963"/>
            <a:ext cx="1511497" cy="730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03" y="1018214"/>
            <a:ext cx="1470384" cy="740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42" y="5444242"/>
            <a:ext cx="1544991" cy="786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10" y="3119179"/>
            <a:ext cx="1189784" cy="6275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23" y="4170475"/>
            <a:ext cx="1542364" cy="7580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36" y="2398586"/>
            <a:ext cx="1498111" cy="8230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86" y="2928269"/>
            <a:ext cx="1121426" cy="6397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9" y="1866412"/>
            <a:ext cx="1388170" cy="730033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560541" y="1758852"/>
            <a:ext cx="1228684" cy="541584"/>
            <a:chOff x="7349863" y="4292311"/>
            <a:chExt cx="2943799" cy="1297578"/>
          </a:xfrm>
        </p:grpSpPr>
        <p:sp>
          <p:nvSpPr>
            <p:cNvPr id="19" name="Овал 18"/>
            <p:cNvSpPr/>
            <p:nvPr/>
          </p:nvSpPr>
          <p:spPr>
            <a:xfrm>
              <a:off x="7349863" y="4292311"/>
              <a:ext cx="2943799" cy="1297578"/>
            </a:xfrm>
            <a:prstGeom prst="ellipse">
              <a:avLst/>
            </a:prstGeom>
            <a:solidFill>
              <a:srgbClr val="798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641295" y="4425643"/>
              <a:ext cx="2338420" cy="9448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 rot="4589586">
              <a:off x="8041944" y="4343970"/>
              <a:ext cx="276353" cy="599172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 rot="4573187">
              <a:off x="7928228" y="4577727"/>
              <a:ext cx="269059" cy="596790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6520281">
              <a:off x="8355739" y="4467605"/>
              <a:ext cx="311997" cy="60223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5400000">
              <a:off x="8388865" y="4676603"/>
              <a:ext cx="190708" cy="591983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/>
            <p:cNvGrpSpPr/>
            <p:nvPr/>
          </p:nvGrpSpPr>
          <p:grpSpPr>
            <a:xfrm rot="9629052">
              <a:off x="8164790" y="4549372"/>
              <a:ext cx="1489311" cy="715540"/>
              <a:chOff x="6831104" y="2500891"/>
              <a:chExt cx="1584436" cy="820707"/>
            </a:xfrm>
          </p:grpSpPr>
          <p:grpSp>
            <p:nvGrpSpPr>
              <p:cNvPr id="58" name="Группа 57"/>
              <p:cNvGrpSpPr/>
              <p:nvPr/>
            </p:nvGrpSpPr>
            <p:grpSpPr>
              <a:xfrm rot="14940340">
                <a:off x="7845502" y="2583155"/>
                <a:ext cx="545092" cy="380563"/>
                <a:chOff x="3450788" y="4967227"/>
                <a:chExt cx="1967199" cy="1373424"/>
              </a:xfrm>
            </p:grpSpPr>
            <p:sp>
              <p:nvSpPr>
                <p:cNvPr id="73" name="Овал 72"/>
                <p:cNvSpPr/>
                <p:nvPr/>
              </p:nvSpPr>
              <p:spPr>
                <a:xfrm flipH="1">
                  <a:off x="3809475" y="5459593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 rot="20287597" flipH="1">
                  <a:off x="4339987" y="5725556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 flipV="1">
                  <a:off x="4905929" y="496722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 rot="13622673" flipV="1">
                  <a:off x="4953056" y="5685526"/>
                  <a:ext cx="509514" cy="251525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Овал 76"/>
                <p:cNvSpPr/>
                <p:nvPr/>
              </p:nvSpPr>
              <p:spPr>
                <a:xfrm flipV="1">
                  <a:off x="4629038" y="5228484"/>
                  <a:ext cx="424366" cy="231109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Овал 77"/>
                <p:cNvSpPr/>
                <p:nvPr/>
              </p:nvSpPr>
              <p:spPr>
                <a:xfrm rot="19306129" flipV="1">
                  <a:off x="3450788" y="592088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Овал 78"/>
                <p:cNvSpPr/>
                <p:nvPr/>
              </p:nvSpPr>
              <p:spPr>
                <a:xfrm rot="12278149" flipV="1">
                  <a:off x="4090431" y="6182989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6858605" y="2886503"/>
                <a:ext cx="961003" cy="406691"/>
                <a:chOff x="2172609" y="4967227"/>
                <a:chExt cx="3245378" cy="1373424"/>
              </a:xfrm>
            </p:grpSpPr>
            <p:sp>
              <p:nvSpPr>
                <p:cNvPr id="66" name="Овал 65"/>
                <p:cNvSpPr/>
                <p:nvPr/>
              </p:nvSpPr>
              <p:spPr>
                <a:xfrm flipH="1">
                  <a:off x="3809475" y="5459593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/>
                <p:cNvSpPr/>
                <p:nvPr/>
              </p:nvSpPr>
              <p:spPr>
                <a:xfrm rot="20287597" flipH="1">
                  <a:off x="4339987" y="5725556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 flipV="1">
                  <a:off x="4905929" y="496722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 rot="10286370" flipV="1">
                  <a:off x="2172609" y="5490426"/>
                  <a:ext cx="509516" cy="251524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 flipV="1">
                  <a:off x="4629038" y="5228484"/>
                  <a:ext cx="424366" cy="231109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Овал 70"/>
                <p:cNvSpPr/>
                <p:nvPr/>
              </p:nvSpPr>
              <p:spPr>
                <a:xfrm rot="19306129" flipV="1">
                  <a:off x="3450788" y="592088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 rot="12278149" flipV="1">
                  <a:off x="4090431" y="6182989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0" name="Полилиния 59"/>
              <p:cNvSpPr/>
              <p:nvPr/>
            </p:nvSpPr>
            <p:spPr>
              <a:xfrm>
                <a:off x="7856546" y="3084025"/>
                <a:ext cx="87222" cy="52759"/>
              </a:xfrm>
              <a:custGeom>
                <a:avLst/>
                <a:gdLst>
                  <a:gd name="connsiteX0" fmla="*/ 58233 w 87222"/>
                  <a:gd name="connsiteY0" fmla="*/ 0 h 52759"/>
                  <a:gd name="connsiteX1" fmla="*/ 58233 w 87222"/>
                  <a:gd name="connsiteY1" fmla="*/ 0 h 52759"/>
                  <a:gd name="connsiteX2" fmla="*/ 33294 w 87222"/>
                  <a:gd name="connsiteY2" fmla="*/ 2771 h 52759"/>
                  <a:gd name="connsiteX3" fmla="*/ 24982 w 87222"/>
                  <a:gd name="connsiteY3" fmla="*/ 8313 h 52759"/>
                  <a:gd name="connsiteX4" fmla="*/ 13898 w 87222"/>
                  <a:gd name="connsiteY4" fmla="*/ 11084 h 52759"/>
                  <a:gd name="connsiteX5" fmla="*/ 5585 w 87222"/>
                  <a:gd name="connsiteY5" fmla="*/ 13855 h 52759"/>
                  <a:gd name="connsiteX6" fmla="*/ 44 w 87222"/>
                  <a:gd name="connsiteY6" fmla="*/ 33251 h 52759"/>
                  <a:gd name="connsiteX7" fmla="*/ 8356 w 87222"/>
                  <a:gd name="connsiteY7" fmla="*/ 38793 h 52759"/>
                  <a:gd name="connsiteX8" fmla="*/ 41607 w 87222"/>
                  <a:gd name="connsiteY8" fmla="*/ 41564 h 52759"/>
                  <a:gd name="connsiteX9" fmla="*/ 49920 w 87222"/>
                  <a:gd name="connsiteY9" fmla="*/ 47106 h 52759"/>
                  <a:gd name="connsiteX10" fmla="*/ 61004 w 87222"/>
                  <a:gd name="connsiteY10" fmla="*/ 49877 h 52759"/>
                  <a:gd name="connsiteX11" fmla="*/ 69316 w 87222"/>
                  <a:gd name="connsiteY11" fmla="*/ 52648 h 52759"/>
                  <a:gd name="connsiteX12" fmla="*/ 85942 w 87222"/>
                  <a:gd name="connsiteY12" fmla="*/ 49877 h 52759"/>
                  <a:gd name="connsiteX13" fmla="*/ 83171 w 87222"/>
                  <a:gd name="connsiteY13" fmla="*/ 27709 h 52759"/>
                  <a:gd name="connsiteX14" fmla="*/ 74858 w 87222"/>
                  <a:gd name="connsiteY14" fmla="*/ 11084 h 52759"/>
                  <a:gd name="connsiteX15" fmla="*/ 61004 w 87222"/>
                  <a:gd name="connsiteY15" fmla="*/ 8313 h 52759"/>
                  <a:gd name="connsiteX16" fmla="*/ 58233 w 87222"/>
                  <a:gd name="connsiteY16" fmla="*/ 0 h 5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222" h="52759">
                    <a:moveTo>
                      <a:pt x="58233" y="0"/>
                    </a:moveTo>
                    <a:lnTo>
                      <a:pt x="58233" y="0"/>
                    </a:lnTo>
                    <a:cubicBezTo>
                      <a:pt x="49920" y="924"/>
                      <a:pt x="41408" y="742"/>
                      <a:pt x="33294" y="2771"/>
                    </a:cubicBezTo>
                    <a:cubicBezTo>
                      <a:pt x="30063" y="3579"/>
                      <a:pt x="28043" y="7001"/>
                      <a:pt x="24982" y="8313"/>
                    </a:cubicBezTo>
                    <a:cubicBezTo>
                      <a:pt x="21482" y="9813"/>
                      <a:pt x="17560" y="10038"/>
                      <a:pt x="13898" y="11084"/>
                    </a:cubicBezTo>
                    <a:cubicBezTo>
                      <a:pt x="11089" y="11886"/>
                      <a:pt x="8356" y="12931"/>
                      <a:pt x="5585" y="13855"/>
                    </a:cubicBezTo>
                    <a:cubicBezTo>
                      <a:pt x="4723" y="16441"/>
                      <a:pt x="-536" y="31510"/>
                      <a:pt x="44" y="33251"/>
                    </a:cubicBezTo>
                    <a:cubicBezTo>
                      <a:pt x="1097" y="36410"/>
                      <a:pt x="5091" y="38140"/>
                      <a:pt x="8356" y="38793"/>
                    </a:cubicBezTo>
                    <a:cubicBezTo>
                      <a:pt x="19262" y="40974"/>
                      <a:pt x="30523" y="40640"/>
                      <a:pt x="41607" y="41564"/>
                    </a:cubicBezTo>
                    <a:cubicBezTo>
                      <a:pt x="44378" y="43411"/>
                      <a:pt x="46859" y="45794"/>
                      <a:pt x="49920" y="47106"/>
                    </a:cubicBezTo>
                    <a:cubicBezTo>
                      <a:pt x="53420" y="48606"/>
                      <a:pt x="57342" y="48831"/>
                      <a:pt x="61004" y="49877"/>
                    </a:cubicBezTo>
                    <a:cubicBezTo>
                      <a:pt x="63812" y="50679"/>
                      <a:pt x="66545" y="51724"/>
                      <a:pt x="69316" y="52648"/>
                    </a:cubicBezTo>
                    <a:cubicBezTo>
                      <a:pt x="74858" y="51724"/>
                      <a:pt x="83213" y="54788"/>
                      <a:pt x="85942" y="49877"/>
                    </a:cubicBezTo>
                    <a:cubicBezTo>
                      <a:pt x="89559" y="43367"/>
                      <a:pt x="84503" y="35036"/>
                      <a:pt x="83171" y="27709"/>
                    </a:cubicBezTo>
                    <a:cubicBezTo>
                      <a:pt x="82470" y="23855"/>
                      <a:pt x="78458" y="13141"/>
                      <a:pt x="74858" y="11084"/>
                    </a:cubicBezTo>
                    <a:cubicBezTo>
                      <a:pt x="70769" y="8747"/>
                      <a:pt x="65573" y="9455"/>
                      <a:pt x="61004" y="8313"/>
                    </a:cubicBezTo>
                    <a:cubicBezTo>
                      <a:pt x="48752" y="5250"/>
                      <a:pt x="58695" y="1385"/>
                      <a:pt x="58233" y="0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олилиния 60"/>
              <p:cNvSpPr/>
              <p:nvPr/>
            </p:nvSpPr>
            <p:spPr>
              <a:xfrm>
                <a:off x="7421768" y="2623646"/>
                <a:ext cx="69603" cy="80003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20287597" flipH="1">
                <a:off x="7208965" y="2727734"/>
                <a:ext cx="134923" cy="58143"/>
              </a:xfrm>
              <a:prstGeom prst="ellipse">
                <a:avLst/>
              </a:prstGeom>
              <a:noFill/>
              <a:ln w="28575">
                <a:solidFill>
                  <a:srgbClr val="4E74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20287597" flipH="1">
                <a:off x="7652798" y="3263455"/>
                <a:ext cx="134923" cy="58143"/>
              </a:xfrm>
              <a:prstGeom prst="ellipse">
                <a:avLst/>
              </a:prstGeom>
              <a:noFill/>
              <a:ln w="28575">
                <a:solidFill>
                  <a:srgbClr val="4E74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6831104" y="3030615"/>
                <a:ext cx="117057" cy="47470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8337588" y="2750104"/>
                <a:ext cx="77952" cy="45719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Овал 25"/>
            <p:cNvSpPr/>
            <p:nvPr/>
          </p:nvSpPr>
          <p:spPr>
            <a:xfrm rot="5864844">
              <a:off x="8067839" y="4816232"/>
              <a:ext cx="269059" cy="596790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4556437">
              <a:off x="8724640" y="4725495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15162977">
              <a:off x="8843987" y="4487893"/>
              <a:ext cx="264371" cy="492384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 rot="6060804">
              <a:off x="8671366" y="4290379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 rot="6520281">
              <a:off x="9206447" y="4401376"/>
              <a:ext cx="264949" cy="530794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 rot="6452290">
              <a:off x="9253714" y="4652212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 rot="4882997">
              <a:off x="9132359" y="4725495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 rot="5400000">
              <a:off x="8955666" y="4924572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 rot="4556437">
              <a:off x="8583791" y="4950079"/>
              <a:ext cx="242398" cy="522047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 rot="8290048">
              <a:off x="9571272" y="4603221"/>
              <a:ext cx="231888" cy="420519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 rot="3591854">
              <a:off x="9422989" y="4903655"/>
              <a:ext cx="242398" cy="378446"/>
            </a:xfrm>
            <a:prstGeom prst="ellipse">
              <a:avLst/>
            </a:prstGeom>
            <a:gradFill flip="none" rotWithShape="1">
              <a:gsLst>
                <a:gs pos="0">
                  <a:srgbClr val="E9E2C5"/>
                </a:gs>
                <a:gs pos="97980">
                  <a:srgbClr val="D7B885"/>
                </a:gs>
                <a:gs pos="74000">
                  <a:srgbClr val="EBCE9A"/>
                </a:gs>
                <a:gs pos="17000">
                  <a:srgbClr val="EDDEC0"/>
                </a:gs>
                <a:gs pos="38000">
                  <a:srgbClr val="EADAB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36"/>
            <p:cNvGrpSpPr/>
            <p:nvPr/>
          </p:nvGrpSpPr>
          <p:grpSpPr>
            <a:xfrm rot="1639102">
              <a:off x="8032975" y="4426171"/>
              <a:ext cx="1620644" cy="1050912"/>
              <a:chOff x="6794896" y="2500891"/>
              <a:chExt cx="1620644" cy="1050912"/>
            </a:xfrm>
          </p:grpSpPr>
          <p:grpSp>
            <p:nvGrpSpPr>
              <p:cNvPr id="38" name="Группа 37"/>
              <p:cNvGrpSpPr/>
              <p:nvPr/>
            </p:nvGrpSpPr>
            <p:grpSpPr>
              <a:xfrm rot="14940340">
                <a:off x="7845502" y="2583155"/>
                <a:ext cx="545092" cy="380563"/>
                <a:chOff x="3450788" y="4967227"/>
                <a:chExt cx="1967199" cy="1373424"/>
              </a:xfrm>
            </p:grpSpPr>
            <p:sp>
              <p:nvSpPr>
                <p:cNvPr id="53" name="Овал 52"/>
                <p:cNvSpPr/>
                <p:nvPr/>
              </p:nvSpPr>
              <p:spPr>
                <a:xfrm flipH="1">
                  <a:off x="3809475" y="5459593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/>
                <p:cNvSpPr/>
                <p:nvPr/>
              </p:nvSpPr>
              <p:spPr>
                <a:xfrm flipV="1">
                  <a:off x="4905929" y="496722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/>
                <p:cNvSpPr/>
                <p:nvPr/>
              </p:nvSpPr>
              <p:spPr>
                <a:xfrm rot="13622673" flipV="1">
                  <a:off x="4953056" y="5685526"/>
                  <a:ext cx="509514" cy="251525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 rot="19306129" flipV="1">
                  <a:off x="3450788" y="592088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Овал 56"/>
                <p:cNvSpPr/>
                <p:nvPr/>
              </p:nvSpPr>
              <p:spPr>
                <a:xfrm rot="12278149" flipV="1">
                  <a:off x="4090431" y="6182989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9" name="Группа 38"/>
              <p:cNvGrpSpPr/>
              <p:nvPr/>
            </p:nvGrpSpPr>
            <p:grpSpPr>
              <a:xfrm>
                <a:off x="6794896" y="2760914"/>
                <a:ext cx="962439" cy="790889"/>
                <a:chOff x="1957460" y="4543109"/>
                <a:chExt cx="3250225" cy="2670892"/>
              </a:xfrm>
            </p:grpSpPr>
            <p:sp>
              <p:nvSpPr>
                <p:cNvPr id="46" name="Овал 45"/>
                <p:cNvSpPr/>
                <p:nvPr/>
              </p:nvSpPr>
              <p:spPr>
                <a:xfrm flipH="1">
                  <a:off x="2211523" y="6439307"/>
                  <a:ext cx="455645" cy="196353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 rot="20287597" flipH="1">
                  <a:off x="4339987" y="5725556"/>
                  <a:ext cx="455645" cy="19635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Овал 47"/>
                <p:cNvSpPr/>
                <p:nvPr/>
              </p:nvSpPr>
              <p:spPr>
                <a:xfrm flipV="1">
                  <a:off x="4695626" y="4543109"/>
                  <a:ext cx="512059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Овал 48"/>
                <p:cNvSpPr/>
                <p:nvPr/>
              </p:nvSpPr>
              <p:spPr>
                <a:xfrm rot="10286370" flipV="1">
                  <a:off x="2172609" y="5490426"/>
                  <a:ext cx="509516" cy="251524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Овал 49"/>
                <p:cNvSpPr/>
                <p:nvPr/>
              </p:nvSpPr>
              <p:spPr>
                <a:xfrm flipV="1">
                  <a:off x="4629038" y="5228484"/>
                  <a:ext cx="424366" cy="231109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Овал 50"/>
                <p:cNvSpPr/>
                <p:nvPr/>
              </p:nvSpPr>
              <p:spPr>
                <a:xfrm rot="19306129" flipV="1">
                  <a:off x="3450788" y="5920887"/>
                  <a:ext cx="512058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Овал 51"/>
                <p:cNvSpPr/>
                <p:nvPr/>
              </p:nvSpPr>
              <p:spPr>
                <a:xfrm rot="12278149" flipV="1">
                  <a:off x="1957460" y="7056339"/>
                  <a:ext cx="512059" cy="157662"/>
                </a:xfrm>
                <a:prstGeom prst="ellipse">
                  <a:avLst/>
                </a:prstGeom>
                <a:noFill/>
                <a:ln w="28575">
                  <a:solidFill>
                    <a:srgbClr val="4E740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олилиния 39"/>
              <p:cNvSpPr/>
              <p:nvPr/>
            </p:nvSpPr>
            <p:spPr>
              <a:xfrm>
                <a:off x="7856546" y="3084025"/>
                <a:ext cx="87222" cy="52759"/>
              </a:xfrm>
              <a:custGeom>
                <a:avLst/>
                <a:gdLst>
                  <a:gd name="connsiteX0" fmla="*/ 58233 w 87222"/>
                  <a:gd name="connsiteY0" fmla="*/ 0 h 52759"/>
                  <a:gd name="connsiteX1" fmla="*/ 58233 w 87222"/>
                  <a:gd name="connsiteY1" fmla="*/ 0 h 52759"/>
                  <a:gd name="connsiteX2" fmla="*/ 33294 w 87222"/>
                  <a:gd name="connsiteY2" fmla="*/ 2771 h 52759"/>
                  <a:gd name="connsiteX3" fmla="*/ 24982 w 87222"/>
                  <a:gd name="connsiteY3" fmla="*/ 8313 h 52759"/>
                  <a:gd name="connsiteX4" fmla="*/ 13898 w 87222"/>
                  <a:gd name="connsiteY4" fmla="*/ 11084 h 52759"/>
                  <a:gd name="connsiteX5" fmla="*/ 5585 w 87222"/>
                  <a:gd name="connsiteY5" fmla="*/ 13855 h 52759"/>
                  <a:gd name="connsiteX6" fmla="*/ 44 w 87222"/>
                  <a:gd name="connsiteY6" fmla="*/ 33251 h 52759"/>
                  <a:gd name="connsiteX7" fmla="*/ 8356 w 87222"/>
                  <a:gd name="connsiteY7" fmla="*/ 38793 h 52759"/>
                  <a:gd name="connsiteX8" fmla="*/ 41607 w 87222"/>
                  <a:gd name="connsiteY8" fmla="*/ 41564 h 52759"/>
                  <a:gd name="connsiteX9" fmla="*/ 49920 w 87222"/>
                  <a:gd name="connsiteY9" fmla="*/ 47106 h 52759"/>
                  <a:gd name="connsiteX10" fmla="*/ 61004 w 87222"/>
                  <a:gd name="connsiteY10" fmla="*/ 49877 h 52759"/>
                  <a:gd name="connsiteX11" fmla="*/ 69316 w 87222"/>
                  <a:gd name="connsiteY11" fmla="*/ 52648 h 52759"/>
                  <a:gd name="connsiteX12" fmla="*/ 85942 w 87222"/>
                  <a:gd name="connsiteY12" fmla="*/ 49877 h 52759"/>
                  <a:gd name="connsiteX13" fmla="*/ 83171 w 87222"/>
                  <a:gd name="connsiteY13" fmla="*/ 27709 h 52759"/>
                  <a:gd name="connsiteX14" fmla="*/ 74858 w 87222"/>
                  <a:gd name="connsiteY14" fmla="*/ 11084 h 52759"/>
                  <a:gd name="connsiteX15" fmla="*/ 61004 w 87222"/>
                  <a:gd name="connsiteY15" fmla="*/ 8313 h 52759"/>
                  <a:gd name="connsiteX16" fmla="*/ 58233 w 87222"/>
                  <a:gd name="connsiteY16" fmla="*/ 0 h 5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222" h="52759">
                    <a:moveTo>
                      <a:pt x="58233" y="0"/>
                    </a:moveTo>
                    <a:lnTo>
                      <a:pt x="58233" y="0"/>
                    </a:lnTo>
                    <a:cubicBezTo>
                      <a:pt x="49920" y="924"/>
                      <a:pt x="41408" y="742"/>
                      <a:pt x="33294" y="2771"/>
                    </a:cubicBezTo>
                    <a:cubicBezTo>
                      <a:pt x="30063" y="3579"/>
                      <a:pt x="28043" y="7001"/>
                      <a:pt x="24982" y="8313"/>
                    </a:cubicBezTo>
                    <a:cubicBezTo>
                      <a:pt x="21482" y="9813"/>
                      <a:pt x="17560" y="10038"/>
                      <a:pt x="13898" y="11084"/>
                    </a:cubicBezTo>
                    <a:cubicBezTo>
                      <a:pt x="11089" y="11886"/>
                      <a:pt x="8356" y="12931"/>
                      <a:pt x="5585" y="13855"/>
                    </a:cubicBezTo>
                    <a:cubicBezTo>
                      <a:pt x="4723" y="16441"/>
                      <a:pt x="-536" y="31510"/>
                      <a:pt x="44" y="33251"/>
                    </a:cubicBezTo>
                    <a:cubicBezTo>
                      <a:pt x="1097" y="36410"/>
                      <a:pt x="5091" y="38140"/>
                      <a:pt x="8356" y="38793"/>
                    </a:cubicBezTo>
                    <a:cubicBezTo>
                      <a:pt x="19262" y="40974"/>
                      <a:pt x="30523" y="40640"/>
                      <a:pt x="41607" y="41564"/>
                    </a:cubicBezTo>
                    <a:cubicBezTo>
                      <a:pt x="44378" y="43411"/>
                      <a:pt x="46859" y="45794"/>
                      <a:pt x="49920" y="47106"/>
                    </a:cubicBezTo>
                    <a:cubicBezTo>
                      <a:pt x="53420" y="48606"/>
                      <a:pt x="57342" y="48831"/>
                      <a:pt x="61004" y="49877"/>
                    </a:cubicBezTo>
                    <a:cubicBezTo>
                      <a:pt x="63812" y="50679"/>
                      <a:pt x="66545" y="51724"/>
                      <a:pt x="69316" y="52648"/>
                    </a:cubicBezTo>
                    <a:cubicBezTo>
                      <a:pt x="74858" y="51724"/>
                      <a:pt x="83213" y="54788"/>
                      <a:pt x="85942" y="49877"/>
                    </a:cubicBezTo>
                    <a:cubicBezTo>
                      <a:pt x="89559" y="43367"/>
                      <a:pt x="84503" y="35036"/>
                      <a:pt x="83171" y="27709"/>
                    </a:cubicBezTo>
                    <a:cubicBezTo>
                      <a:pt x="82470" y="23855"/>
                      <a:pt x="78458" y="13141"/>
                      <a:pt x="74858" y="11084"/>
                    </a:cubicBezTo>
                    <a:cubicBezTo>
                      <a:pt x="70769" y="8747"/>
                      <a:pt x="65573" y="9455"/>
                      <a:pt x="61004" y="8313"/>
                    </a:cubicBezTo>
                    <a:cubicBezTo>
                      <a:pt x="48752" y="5250"/>
                      <a:pt x="58695" y="1385"/>
                      <a:pt x="58233" y="0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7421768" y="2623646"/>
                <a:ext cx="69603" cy="80003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20287597" flipH="1">
                <a:off x="7208965" y="2727734"/>
                <a:ext cx="134923" cy="58143"/>
              </a:xfrm>
              <a:prstGeom prst="ellipse">
                <a:avLst/>
              </a:prstGeom>
              <a:noFill/>
              <a:ln w="28575">
                <a:solidFill>
                  <a:srgbClr val="4E74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20287597" flipH="1">
                <a:off x="7652798" y="3263455"/>
                <a:ext cx="134923" cy="58143"/>
              </a:xfrm>
              <a:prstGeom prst="ellipse">
                <a:avLst/>
              </a:prstGeom>
              <a:noFill/>
              <a:ln w="28575">
                <a:solidFill>
                  <a:srgbClr val="4E74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олилиния 43"/>
              <p:cNvSpPr/>
              <p:nvPr/>
            </p:nvSpPr>
            <p:spPr>
              <a:xfrm>
                <a:off x="6831104" y="3030615"/>
                <a:ext cx="117057" cy="47470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олилиния 44"/>
              <p:cNvSpPr/>
              <p:nvPr/>
            </p:nvSpPr>
            <p:spPr>
              <a:xfrm>
                <a:off x="8337588" y="2750104"/>
                <a:ext cx="77952" cy="45719"/>
              </a:xfrm>
              <a:custGeom>
                <a:avLst/>
                <a:gdLst>
                  <a:gd name="connsiteX0" fmla="*/ 374073 w 391105"/>
                  <a:gd name="connsiteY0" fmla="*/ 52647 h 465513"/>
                  <a:gd name="connsiteX1" fmla="*/ 374073 w 391105"/>
                  <a:gd name="connsiteY1" fmla="*/ 52647 h 465513"/>
                  <a:gd name="connsiteX2" fmla="*/ 335280 w 391105"/>
                  <a:gd name="connsiteY2" fmla="*/ 33251 h 465513"/>
                  <a:gd name="connsiteX3" fmla="*/ 324197 w 391105"/>
                  <a:gd name="connsiteY3" fmla="*/ 30480 h 465513"/>
                  <a:gd name="connsiteX4" fmla="*/ 302030 w 391105"/>
                  <a:gd name="connsiteY4" fmla="*/ 22167 h 465513"/>
                  <a:gd name="connsiteX5" fmla="*/ 288175 w 391105"/>
                  <a:gd name="connsiteY5" fmla="*/ 19396 h 465513"/>
                  <a:gd name="connsiteX6" fmla="*/ 266008 w 391105"/>
                  <a:gd name="connsiteY6" fmla="*/ 13855 h 465513"/>
                  <a:gd name="connsiteX7" fmla="*/ 252153 w 391105"/>
                  <a:gd name="connsiteY7" fmla="*/ 11084 h 465513"/>
                  <a:gd name="connsiteX8" fmla="*/ 227215 w 391105"/>
                  <a:gd name="connsiteY8" fmla="*/ 5542 h 465513"/>
                  <a:gd name="connsiteX9" fmla="*/ 155171 w 391105"/>
                  <a:gd name="connsiteY9" fmla="*/ 2771 h 465513"/>
                  <a:gd name="connsiteX10" fmla="*/ 146859 w 391105"/>
                  <a:gd name="connsiteY10" fmla="*/ 0 h 465513"/>
                  <a:gd name="connsiteX11" fmla="*/ 108066 w 391105"/>
                  <a:gd name="connsiteY11" fmla="*/ 2771 h 465513"/>
                  <a:gd name="connsiteX12" fmla="*/ 85899 w 391105"/>
                  <a:gd name="connsiteY12" fmla="*/ 19396 h 465513"/>
                  <a:gd name="connsiteX13" fmla="*/ 74815 w 391105"/>
                  <a:gd name="connsiteY13" fmla="*/ 36022 h 465513"/>
                  <a:gd name="connsiteX14" fmla="*/ 69273 w 391105"/>
                  <a:gd name="connsiteY14" fmla="*/ 52647 h 465513"/>
                  <a:gd name="connsiteX15" fmla="*/ 66502 w 391105"/>
                  <a:gd name="connsiteY15" fmla="*/ 60960 h 465513"/>
                  <a:gd name="connsiteX16" fmla="*/ 63731 w 391105"/>
                  <a:gd name="connsiteY16" fmla="*/ 72044 h 465513"/>
                  <a:gd name="connsiteX17" fmla="*/ 58190 w 391105"/>
                  <a:gd name="connsiteY17" fmla="*/ 83127 h 465513"/>
                  <a:gd name="connsiteX18" fmla="*/ 52648 w 391105"/>
                  <a:gd name="connsiteY18" fmla="*/ 102524 h 465513"/>
                  <a:gd name="connsiteX19" fmla="*/ 47106 w 391105"/>
                  <a:gd name="connsiteY19" fmla="*/ 116378 h 465513"/>
                  <a:gd name="connsiteX20" fmla="*/ 44335 w 391105"/>
                  <a:gd name="connsiteY20" fmla="*/ 124691 h 465513"/>
                  <a:gd name="connsiteX21" fmla="*/ 36022 w 391105"/>
                  <a:gd name="connsiteY21" fmla="*/ 144087 h 465513"/>
                  <a:gd name="connsiteX22" fmla="*/ 30480 w 391105"/>
                  <a:gd name="connsiteY22" fmla="*/ 182880 h 465513"/>
                  <a:gd name="connsiteX23" fmla="*/ 27710 w 391105"/>
                  <a:gd name="connsiteY23" fmla="*/ 191193 h 465513"/>
                  <a:gd name="connsiteX24" fmla="*/ 22168 w 391105"/>
                  <a:gd name="connsiteY24" fmla="*/ 199506 h 465513"/>
                  <a:gd name="connsiteX25" fmla="*/ 16626 w 391105"/>
                  <a:gd name="connsiteY25" fmla="*/ 224444 h 465513"/>
                  <a:gd name="connsiteX26" fmla="*/ 11084 w 391105"/>
                  <a:gd name="connsiteY26" fmla="*/ 271549 h 465513"/>
                  <a:gd name="connsiteX27" fmla="*/ 8313 w 391105"/>
                  <a:gd name="connsiteY27" fmla="*/ 279862 h 465513"/>
                  <a:gd name="connsiteX28" fmla="*/ 2771 w 391105"/>
                  <a:gd name="connsiteY28" fmla="*/ 302029 h 465513"/>
                  <a:gd name="connsiteX29" fmla="*/ 0 w 391105"/>
                  <a:gd name="connsiteY29" fmla="*/ 313113 h 465513"/>
                  <a:gd name="connsiteX30" fmla="*/ 13855 w 391105"/>
                  <a:gd name="connsiteY30" fmla="*/ 382386 h 465513"/>
                  <a:gd name="connsiteX31" fmla="*/ 13855 w 391105"/>
                  <a:gd name="connsiteY31" fmla="*/ 382386 h 465513"/>
                  <a:gd name="connsiteX32" fmla="*/ 16626 w 391105"/>
                  <a:gd name="connsiteY32" fmla="*/ 390698 h 465513"/>
                  <a:gd name="connsiteX33" fmla="*/ 24939 w 391105"/>
                  <a:gd name="connsiteY33" fmla="*/ 396240 h 465513"/>
                  <a:gd name="connsiteX34" fmla="*/ 36022 w 391105"/>
                  <a:gd name="connsiteY34" fmla="*/ 407324 h 465513"/>
                  <a:gd name="connsiteX35" fmla="*/ 44335 w 391105"/>
                  <a:gd name="connsiteY35" fmla="*/ 410095 h 465513"/>
                  <a:gd name="connsiteX36" fmla="*/ 58190 w 391105"/>
                  <a:gd name="connsiteY36" fmla="*/ 415636 h 465513"/>
                  <a:gd name="connsiteX37" fmla="*/ 74815 w 391105"/>
                  <a:gd name="connsiteY37" fmla="*/ 421178 h 465513"/>
                  <a:gd name="connsiteX38" fmla="*/ 83128 w 391105"/>
                  <a:gd name="connsiteY38" fmla="*/ 423949 h 465513"/>
                  <a:gd name="connsiteX39" fmla="*/ 91440 w 391105"/>
                  <a:gd name="connsiteY39" fmla="*/ 426720 h 465513"/>
                  <a:gd name="connsiteX40" fmla="*/ 113608 w 391105"/>
                  <a:gd name="connsiteY40" fmla="*/ 432262 h 465513"/>
                  <a:gd name="connsiteX41" fmla="*/ 133004 w 391105"/>
                  <a:gd name="connsiteY41" fmla="*/ 440575 h 465513"/>
                  <a:gd name="connsiteX42" fmla="*/ 141317 w 391105"/>
                  <a:gd name="connsiteY42" fmla="*/ 446116 h 465513"/>
                  <a:gd name="connsiteX43" fmla="*/ 155171 w 391105"/>
                  <a:gd name="connsiteY43" fmla="*/ 448887 h 465513"/>
                  <a:gd name="connsiteX44" fmla="*/ 202277 w 391105"/>
                  <a:gd name="connsiteY44" fmla="*/ 457200 h 465513"/>
                  <a:gd name="connsiteX45" fmla="*/ 218902 w 391105"/>
                  <a:gd name="connsiteY45" fmla="*/ 462742 h 465513"/>
                  <a:gd name="connsiteX46" fmla="*/ 227215 w 391105"/>
                  <a:gd name="connsiteY46" fmla="*/ 465513 h 465513"/>
                  <a:gd name="connsiteX47" fmla="*/ 310342 w 391105"/>
                  <a:gd name="connsiteY47" fmla="*/ 462742 h 465513"/>
                  <a:gd name="connsiteX48" fmla="*/ 326968 w 391105"/>
                  <a:gd name="connsiteY48" fmla="*/ 446116 h 465513"/>
                  <a:gd name="connsiteX49" fmla="*/ 338051 w 391105"/>
                  <a:gd name="connsiteY49" fmla="*/ 435033 h 465513"/>
                  <a:gd name="connsiteX50" fmla="*/ 340822 w 391105"/>
                  <a:gd name="connsiteY50" fmla="*/ 423949 h 465513"/>
                  <a:gd name="connsiteX51" fmla="*/ 343593 w 391105"/>
                  <a:gd name="connsiteY51" fmla="*/ 415636 h 465513"/>
                  <a:gd name="connsiteX52" fmla="*/ 349135 w 391105"/>
                  <a:gd name="connsiteY52" fmla="*/ 393469 h 465513"/>
                  <a:gd name="connsiteX53" fmla="*/ 351906 w 391105"/>
                  <a:gd name="connsiteY53" fmla="*/ 382386 h 465513"/>
                  <a:gd name="connsiteX54" fmla="*/ 354677 w 391105"/>
                  <a:gd name="connsiteY54" fmla="*/ 371302 h 465513"/>
                  <a:gd name="connsiteX55" fmla="*/ 357448 w 391105"/>
                  <a:gd name="connsiteY55" fmla="*/ 205047 h 465513"/>
                  <a:gd name="connsiteX56" fmla="*/ 360219 w 391105"/>
                  <a:gd name="connsiteY56" fmla="*/ 193964 h 465513"/>
                  <a:gd name="connsiteX57" fmla="*/ 371302 w 391105"/>
                  <a:gd name="connsiteY57" fmla="*/ 141316 h 465513"/>
                  <a:gd name="connsiteX58" fmla="*/ 376844 w 391105"/>
                  <a:gd name="connsiteY58" fmla="*/ 130233 h 465513"/>
                  <a:gd name="connsiteX59" fmla="*/ 379615 w 391105"/>
                  <a:gd name="connsiteY59" fmla="*/ 119149 h 465513"/>
                  <a:gd name="connsiteX60" fmla="*/ 385157 w 391105"/>
                  <a:gd name="connsiteY60" fmla="*/ 110836 h 465513"/>
                  <a:gd name="connsiteX61" fmla="*/ 387928 w 391105"/>
                  <a:gd name="connsiteY61" fmla="*/ 102524 h 465513"/>
                  <a:gd name="connsiteX62" fmla="*/ 387928 w 391105"/>
                  <a:gd name="connsiteY62" fmla="*/ 49876 h 465513"/>
                  <a:gd name="connsiteX63" fmla="*/ 371302 w 391105"/>
                  <a:gd name="connsiteY63" fmla="*/ 41564 h 465513"/>
                  <a:gd name="connsiteX64" fmla="*/ 374073 w 391105"/>
                  <a:gd name="connsiteY64" fmla="*/ 52647 h 46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91105" h="465513">
                    <a:moveTo>
                      <a:pt x="374073" y="52647"/>
                    </a:moveTo>
                    <a:lnTo>
                      <a:pt x="374073" y="52647"/>
                    </a:lnTo>
                    <a:cubicBezTo>
                      <a:pt x="361142" y="46182"/>
                      <a:pt x="348491" y="39123"/>
                      <a:pt x="335280" y="33251"/>
                    </a:cubicBezTo>
                    <a:cubicBezTo>
                      <a:pt x="331800" y="31704"/>
                      <a:pt x="327810" y="31684"/>
                      <a:pt x="324197" y="30480"/>
                    </a:cubicBezTo>
                    <a:cubicBezTo>
                      <a:pt x="316580" y="27941"/>
                      <a:pt x="309806" y="24111"/>
                      <a:pt x="302030" y="22167"/>
                    </a:cubicBezTo>
                    <a:cubicBezTo>
                      <a:pt x="297461" y="21025"/>
                      <a:pt x="292764" y="20455"/>
                      <a:pt x="288175" y="19396"/>
                    </a:cubicBezTo>
                    <a:cubicBezTo>
                      <a:pt x="280754" y="17684"/>
                      <a:pt x="273476" y="15349"/>
                      <a:pt x="266008" y="13855"/>
                    </a:cubicBezTo>
                    <a:cubicBezTo>
                      <a:pt x="261390" y="12931"/>
                      <a:pt x="256722" y="12226"/>
                      <a:pt x="252153" y="11084"/>
                    </a:cubicBezTo>
                    <a:cubicBezTo>
                      <a:pt x="238081" y="7566"/>
                      <a:pt x="247546" y="6813"/>
                      <a:pt x="227215" y="5542"/>
                    </a:cubicBezTo>
                    <a:cubicBezTo>
                      <a:pt x="203229" y="4043"/>
                      <a:pt x="179186" y="3695"/>
                      <a:pt x="155171" y="2771"/>
                    </a:cubicBezTo>
                    <a:cubicBezTo>
                      <a:pt x="152400" y="1847"/>
                      <a:pt x="149780" y="0"/>
                      <a:pt x="146859" y="0"/>
                    </a:cubicBezTo>
                    <a:cubicBezTo>
                      <a:pt x="133895" y="0"/>
                      <a:pt x="120854" y="640"/>
                      <a:pt x="108066" y="2771"/>
                    </a:cubicBezTo>
                    <a:cubicBezTo>
                      <a:pt x="99712" y="4163"/>
                      <a:pt x="90539" y="13596"/>
                      <a:pt x="85899" y="19396"/>
                    </a:cubicBezTo>
                    <a:cubicBezTo>
                      <a:pt x="81738" y="24597"/>
                      <a:pt x="76921" y="29703"/>
                      <a:pt x="74815" y="36022"/>
                    </a:cubicBezTo>
                    <a:lnTo>
                      <a:pt x="69273" y="52647"/>
                    </a:lnTo>
                    <a:cubicBezTo>
                      <a:pt x="68349" y="55418"/>
                      <a:pt x="67210" y="58126"/>
                      <a:pt x="66502" y="60960"/>
                    </a:cubicBezTo>
                    <a:cubicBezTo>
                      <a:pt x="65578" y="64655"/>
                      <a:pt x="65068" y="68478"/>
                      <a:pt x="63731" y="72044"/>
                    </a:cubicBezTo>
                    <a:cubicBezTo>
                      <a:pt x="62281" y="75911"/>
                      <a:pt x="59817" y="79331"/>
                      <a:pt x="58190" y="83127"/>
                    </a:cubicBezTo>
                    <a:cubicBezTo>
                      <a:pt x="54186" y="92471"/>
                      <a:pt x="56165" y="91973"/>
                      <a:pt x="52648" y="102524"/>
                    </a:cubicBezTo>
                    <a:cubicBezTo>
                      <a:pt x="51075" y="107243"/>
                      <a:pt x="48852" y="111721"/>
                      <a:pt x="47106" y="116378"/>
                    </a:cubicBezTo>
                    <a:cubicBezTo>
                      <a:pt x="46080" y="119113"/>
                      <a:pt x="45486" y="122006"/>
                      <a:pt x="44335" y="124691"/>
                    </a:cubicBezTo>
                    <a:cubicBezTo>
                      <a:pt x="34061" y="148664"/>
                      <a:pt x="42522" y="124590"/>
                      <a:pt x="36022" y="144087"/>
                    </a:cubicBezTo>
                    <a:cubicBezTo>
                      <a:pt x="34297" y="159615"/>
                      <a:pt x="34010" y="168759"/>
                      <a:pt x="30480" y="182880"/>
                    </a:cubicBezTo>
                    <a:cubicBezTo>
                      <a:pt x="29772" y="185714"/>
                      <a:pt x="29016" y="188581"/>
                      <a:pt x="27710" y="191193"/>
                    </a:cubicBezTo>
                    <a:cubicBezTo>
                      <a:pt x="26221" y="194172"/>
                      <a:pt x="24015" y="196735"/>
                      <a:pt x="22168" y="199506"/>
                    </a:cubicBezTo>
                    <a:cubicBezTo>
                      <a:pt x="20388" y="206627"/>
                      <a:pt x="17506" y="217406"/>
                      <a:pt x="16626" y="224444"/>
                    </a:cubicBezTo>
                    <a:cubicBezTo>
                      <a:pt x="13997" y="245477"/>
                      <a:pt x="15174" y="253144"/>
                      <a:pt x="11084" y="271549"/>
                    </a:cubicBezTo>
                    <a:cubicBezTo>
                      <a:pt x="10450" y="274400"/>
                      <a:pt x="9082" y="277044"/>
                      <a:pt x="8313" y="279862"/>
                    </a:cubicBezTo>
                    <a:cubicBezTo>
                      <a:pt x="6309" y="287210"/>
                      <a:pt x="4618" y="294640"/>
                      <a:pt x="2771" y="302029"/>
                    </a:cubicBezTo>
                    <a:lnTo>
                      <a:pt x="0" y="313113"/>
                    </a:lnTo>
                    <a:cubicBezTo>
                      <a:pt x="3121" y="372411"/>
                      <a:pt x="-6977" y="351138"/>
                      <a:pt x="13855" y="382386"/>
                    </a:cubicBezTo>
                    <a:lnTo>
                      <a:pt x="13855" y="382386"/>
                    </a:lnTo>
                    <a:cubicBezTo>
                      <a:pt x="14779" y="385157"/>
                      <a:pt x="14801" y="388417"/>
                      <a:pt x="16626" y="390698"/>
                    </a:cubicBezTo>
                    <a:cubicBezTo>
                      <a:pt x="18707" y="393298"/>
                      <a:pt x="22410" y="394073"/>
                      <a:pt x="24939" y="396240"/>
                    </a:cubicBezTo>
                    <a:cubicBezTo>
                      <a:pt x="28906" y="399640"/>
                      <a:pt x="31770" y="404287"/>
                      <a:pt x="36022" y="407324"/>
                    </a:cubicBezTo>
                    <a:cubicBezTo>
                      <a:pt x="38399" y="409022"/>
                      <a:pt x="41600" y="409070"/>
                      <a:pt x="44335" y="410095"/>
                    </a:cubicBezTo>
                    <a:cubicBezTo>
                      <a:pt x="48992" y="411841"/>
                      <a:pt x="53515" y="413936"/>
                      <a:pt x="58190" y="415636"/>
                    </a:cubicBezTo>
                    <a:cubicBezTo>
                      <a:pt x="63680" y="417632"/>
                      <a:pt x="69273" y="419331"/>
                      <a:pt x="74815" y="421178"/>
                    </a:cubicBezTo>
                    <a:lnTo>
                      <a:pt x="83128" y="423949"/>
                    </a:lnTo>
                    <a:cubicBezTo>
                      <a:pt x="85899" y="424873"/>
                      <a:pt x="88607" y="426012"/>
                      <a:pt x="91440" y="426720"/>
                    </a:cubicBezTo>
                    <a:cubicBezTo>
                      <a:pt x="98829" y="428567"/>
                      <a:pt x="106382" y="429853"/>
                      <a:pt x="113608" y="432262"/>
                    </a:cubicBezTo>
                    <a:cubicBezTo>
                      <a:pt x="122935" y="435371"/>
                      <a:pt x="123415" y="435096"/>
                      <a:pt x="133004" y="440575"/>
                    </a:cubicBezTo>
                    <a:cubicBezTo>
                      <a:pt x="135895" y="442227"/>
                      <a:pt x="138199" y="444947"/>
                      <a:pt x="141317" y="446116"/>
                    </a:cubicBezTo>
                    <a:cubicBezTo>
                      <a:pt x="145727" y="447769"/>
                      <a:pt x="150553" y="447963"/>
                      <a:pt x="155171" y="448887"/>
                    </a:cubicBezTo>
                    <a:cubicBezTo>
                      <a:pt x="180285" y="461444"/>
                      <a:pt x="152635" y="449362"/>
                      <a:pt x="202277" y="457200"/>
                    </a:cubicBezTo>
                    <a:cubicBezTo>
                      <a:pt x="208047" y="458111"/>
                      <a:pt x="213360" y="460895"/>
                      <a:pt x="218902" y="462742"/>
                    </a:cubicBezTo>
                    <a:lnTo>
                      <a:pt x="227215" y="465513"/>
                    </a:lnTo>
                    <a:cubicBezTo>
                      <a:pt x="254924" y="464589"/>
                      <a:pt x="282808" y="465981"/>
                      <a:pt x="310342" y="462742"/>
                    </a:cubicBezTo>
                    <a:cubicBezTo>
                      <a:pt x="319374" y="461679"/>
                      <a:pt x="322265" y="451602"/>
                      <a:pt x="326968" y="446116"/>
                    </a:cubicBezTo>
                    <a:cubicBezTo>
                      <a:pt x="330368" y="442149"/>
                      <a:pt x="334357" y="438727"/>
                      <a:pt x="338051" y="435033"/>
                    </a:cubicBezTo>
                    <a:cubicBezTo>
                      <a:pt x="338975" y="431338"/>
                      <a:pt x="339776" y="427611"/>
                      <a:pt x="340822" y="423949"/>
                    </a:cubicBezTo>
                    <a:cubicBezTo>
                      <a:pt x="341624" y="421140"/>
                      <a:pt x="342824" y="418454"/>
                      <a:pt x="343593" y="415636"/>
                    </a:cubicBezTo>
                    <a:cubicBezTo>
                      <a:pt x="345597" y="408288"/>
                      <a:pt x="347288" y="400858"/>
                      <a:pt x="349135" y="393469"/>
                    </a:cubicBezTo>
                    <a:lnTo>
                      <a:pt x="351906" y="382386"/>
                    </a:lnTo>
                    <a:lnTo>
                      <a:pt x="354677" y="371302"/>
                    </a:lnTo>
                    <a:cubicBezTo>
                      <a:pt x="355601" y="315884"/>
                      <a:pt x="355717" y="260446"/>
                      <a:pt x="357448" y="205047"/>
                    </a:cubicBezTo>
                    <a:cubicBezTo>
                      <a:pt x="357567" y="201241"/>
                      <a:pt x="359517" y="197707"/>
                      <a:pt x="360219" y="193964"/>
                    </a:cubicBezTo>
                    <a:cubicBezTo>
                      <a:pt x="362989" y="179189"/>
                      <a:pt x="364733" y="156643"/>
                      <a:pt x="371302" y="141316"/>
                    </a:cubicBezTo>
                    <a:cubicBezTo>
                      <a:pt x="372929" y="137520"/>
                      <a:pt x="374997" y="133927"/>
                      <a:pt x="376844" y="130233"/>
                    </a:cubicBezTo>
                    <a:cubicBezTo>
                      <a:pt x="377768" y="126538"/>
                      <a:pt x="378115" y="122649"/>
                      <a:pt x="379615" y="119149"/>
                    </a:cubicBezTo>
                    <a:cubicBezTo>
                      <a:pt x="380927" y="116088"/>
                      <a:pt x="383668" y="113815"/>
                      <a:pt x="385157" y="110836"/>
                    </a:cubicBezTo>
                    <a:cubicBezTo>
                      <a:pt x="386463" y="108224"/>
                      <a:pt x="387004" y="105295"/>
                      <a:pt x="387928" y="102524"/>
                    </a:cubicBezTo>
                    <a:cubicBezTo>
                      <a:pt x="390232" y="84092"/>
                      <a:pt x="393747" y="68785"/>
                      <a:pt x="387928" y="49876"/>
                    </a:cubicBezTo>
                    <a:cubicBezTo>
                      <a:pt x="386800" y="46209"/>
                      <a:pt x="374341" y="42324"/>
                      <a:pt x="371302" y="41564"/>
                    </a:cubicBezTo>
                    <a:cubicBezTo>
                      <a:pt x="370406" y="41340"/>
                      <a:pt x="373611" y="50800"/>
                      <a:pt x="374073" y="52647"/>
                    </a:cubicBezTo>
                    <a:close/>
                  </a:path>
                </a:pathLst>
              </a:custGeom>
              <a:solidFill>
                <a:srgbClr val="B289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2" name="Группа 81"/>
          <p:cNvGrpSpPr/>
          <p:nvPr/>
        </p:nvGrpSpPr>
        <p:grpSpPr>
          <a:xfrm>
            <a:off x="1151163" y="5086281"/>
            <a:ext cx="2324332" cy="1739153"/>
            <a:chOff x="2722202" y="-97665"/>
            <a:chExt cx="3076833" cy="2100648"/>
          </a:xfrm>
        </p:grpSpPr>
        <p:sp>
          <p:nvSpPr>
            <p:cNvPr id="83" name="Овальная выноска 82"/>
            <p:cNvSpPr/>
            <p:nvPr/>
          </p:nvSpPr>
          <p:spPr>
            <a:xfrm>
              <a:off x="2722202" y="-97665"/>
              <a:ext cx="3076833" cy="2100648"/>
            </a:xfrm>
            <a:prstGeom prst="wedgeEllipseCallout">
              <a:avLst>
                <a:gd name="adj1" fmla="val -57845"/>
                <a:gd name="adj2" fmla="val -4263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14989" y="161777"/>
              <a:ext cx="2677243" cy="165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Смачнюлю, мені дуже сподобався борщ. А які ще є традиційні страви в нашій країні?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227">
            <a:off x="-1211324" y="3321420"/>
            <a:ext cx="3214098" cy="4017622"/>
          </a:xfrm>
          <a:prstGeom prst="rect">
            <a:avLst/>
          </a:prstGeom>
        </p:spPr>
      </p:pic>
      <p:grpSp>
        <p:nvGrpSpPr>
          <p:cNvPr id="85" name="Группа 84"/>
          <p:cNvGrpSpPr/>
          <p:nvPr/>
        </p:nvGrpSpPr>
        <p:grpSpPr>
          <a:xfrm>
            <a:off x="7717941" y="11835"/>
            <a:ext cx="3031177" cy="1575482"/>
            <a:chOff x="8254093" y="102276"/>
            <a:chExt cx="2949396" cy="1497285"/>
          </a:xfrm>
        </p:grpSpPr>
        <p:sp>
          <p:nvSpPr>
            <p:cNvPr id="86" name="Овальная выноска 85"/>
            <p:cNvSpPr/>
            <p:nvPr/>
          </p:nvSpPr>
          <p:spPr>
            <a:xfrm>
              <a:off x="8254094" y="102276"/>
              <a:ext cx="2864495" cy="1497285"/>
            </a:xfrm>
            <a:prstGeom prst="wedgeEllipseCallout">
              <a:avLst>
                <a:gd name="adj1" fmla="val 58237"/>
                <a:gd name="adj2" fmla="val 262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54093" y="341808"/>
              <a:ext cx="2949396" cy="12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наша країна дуже багата на смачні рецепти, давай поглянемо на карту, щоб дізнатися більше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0955" flipH="1">
            <a:off x="10358165" y="-682497"/>
            <a:ext cx="3253113" cy="4538560"/>
          </a:xfrm>
          <a:prstGeom prst="rect">
            <a:avLst/>
          </a:prstGeom>
        </p:spPr>
      </p:pic>
      <p:grpSp>
        <p:nvGrpSpPr>
          <p:cNvPr id="88" name="Группа 87"/>
          <p:cNvGrpSpPr/>
          <p:nvPr/>
        </p:nvGrpSpPr>
        <p:grpSpPr>
          <a:xfrm>
            <a:off x="9981324" y="5100610"/>
            <a:ext cx="2398477" cy="1754326"/>
            <a:chOff x="10060173" y="4358224"/>
            <a:chExt cx="2398477" cy="1754326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10060173" y="4373641"/>
              <a:ext cx="1976460" cy="1666625"/>
            </a:xfrm>
            <a:prstGeom prst="roundRect">
              <a:avLst>
                <a:gd name="adj" fmla="val 9513"/>
              </a:avLst>
            </a:prstGeom>
            <a:solidFill>
              <a:schemeClr val="bg1"/>
            </a:solidFill>
            <a:ln w="19050">
              <a:solidFill>
                <a:srgbClr val="F362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124700" y="4358224"/>
              <a:ext cx="23339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</a:t>
              </a:r>
            </a:p>
            <a:p>
              <a:r>
                <a:rPr lang="uk-UA" dirty="0"/>
                <a:t>Назви страв повтікали з карти.</a:t>
              </a:r>
            </a:p>
            <a:p>
              <a:r>
                <a:rPr lang="uk-UA" dirty="0"/>
                <a:t>Підбери кожній страві правильну назву.</a:t>
              </a:r>
              <a:endParaRPr lang="ru-RU" dirty="0"/>
            </a:p>
          </p:txBody>
        </p:sp>
      </p:grp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80360" y="12446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92" name="TextBox 91"/>
          <p:cNvSpPr txBox="1"/>
          <p:nvPr/>
        </p:nvSpPr>
        <p:spPr>
          <a:xfrm>
            <a:off x="149666" y="973784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A823E"/>
                </a:solidFill>
              </a:rPr>
              <a:t>1. ГАРБУЗОВА КАША</a:t>
            </a:r>
            <a:endParaRPr lang="ru-RU" sz="1600" b="1" dirty="0">
              <a:solidFill>
                <a:srgbClr val="EA823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7106" y="6263253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>
                    <a:lumMod val="50000"/>
                  </a:schemeClr>
                </a:solidFill>
              </a:rPr>
              <a:t>7. ГРИБНА ЮШКА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583119" y="5086281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DDBC50"/>
                </a:solidFill>
              </a:rPr>
              <a:t>10. ГАЛУШКИ</a:t>
            </a:r>
            <a:endParaRPr lang="ru-RU" sz="1600" b="1" dirty="0">
              <a:solidFill>
                <a:srgbClr val="DDBC5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254783" y="4303964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C00000"/>
                </a:solidFill>
              </a:rPr>
              <a:t>4. ШТРУДЕЛЬ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281449" y="119108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9D604B"/>
                </a:solidFill>
              </a:rPr>
              <a:t>8. ПИРІЖКИ </a:t>
            </a:r>
            <a:endParaRPr lang="ru-RU" sz="1600" b="1" dirty="0">
              <a:solidFill>
                <a:srgbClr val="9D604B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301056" y="3999452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FFC000"/>
                </a:solidFill>
              </a:rPr>
              <a:t>11. ЛАГМАН</a:t>
            </a:r>
            <a:endParaRPr lang="ru-RU" sz="1600" b="1" dirty="0">
              <a:solidFill>
                <a:srgbClr val="FFC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25571" y="2355903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316950"/>
                </a:solidFill>
              </a:rPr>
              <a:t>2. УХА</a:t>
            </a:r>
            <a:endParaRPr lang="ru-RU" sz="1600" b="1" dirty="0">
              <a:solidFill>
                <a:srgbClr val="31695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851729" y="3940470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7030A0"/>
                </a:solidFill>
              </a:rPr>
              <a:t>6. ДЕРУНИ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469382" y="-13857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FF0000"/>
                </a:solidFill>
              </a:rPr>
              <a:t>9. БОРЩ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23984" y="3784548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9D604B"/>
                </a:solidFill>
              </a:rPr>
              <a:t>3. ВАРЕНИКИ </a:t>
            </a:r>
            <a:endParaRPr lang="ru-RU" sz="1600" b="1" dirty="0">
              <a:solidFill>
                <a:srgbClr val="9D604B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02099" y="59137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9D604B"/>
                </a:solidFill>
              </a:rPr>
              <a:t>5. МАМАЛИГА </a:t>
            </a:r>
            <a:endParaRPr lang="ru-RU" sz="1600" b="1" dirty="0">
              <a:solidFill>
                <a:srgbClr val="9D604B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945348" y="3311073"/>
            <a:ext cx="207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A823E"/>
                </a:solidFill>
              </a:rPr>
              <a:t>12. БАНОШ</a:t>
            </a:r>
            <a:endParaRPr lang="ru-RU" sz="1600" b="1" dirty="0">
              <a:solidFill>
                <a:srgbClr val="EA823E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1930400" y="316089"/>
            <a:ext cx="2449689" cy="2912533"/>
          </a:xfrm>
          <a:custGeom>
            <a:avLst/>
            <a:gdLst>
              <a:gd name="connsiteX0" fmla="*/ 0 w 2449689"/>
              <a:gd name="connsiteY0" fmla="*/ 0 h 2912533"/>
              <a:gd name="connsiteX1" fmla="*/ 282222 w 2449689"/>
              <a:gd name="connsiteY1" fmla="*/ 575733 h 2912533"/>
              <a:gd name="connsiteX2" fmla="*/ 1083733 w 2449689"/>
              <a:gd name="connsiteY2" fmla="*/ 643467 h 2912533"/>
              <a:gd name="connsiteX3" fmla="*/ 1354667 w 2449689"/>
              <a:gd name="connsiteY3" fmla="*/ 1343378 h 2912533"/>
              <a:gd name="connsiteX4" fmla="*/ 1738489 w 2449689"/>
              <a:gd name="connsiteY4" fmla="*/ 1806222 h 2912533"/>
              <a:gd name="connsiteX5" fmla="*/ 2235200 w 2449689"/>
              <a:gd name="connsiteY5" fmla="*/ 2065867 h 2912533"/>
              <a:gd name="connsiteX6" fmla="*/ 2449689 w 2449689"/>
              <a:gd name="connsiteY6" fmla="*/ 2506133 h 2912533"/>
              <a:gd name="connsiteX7" fmla="*/ 2235200 w 2449689"/>
              <a:gd name="connsiteY7" fmla="*/ 2844800 h 2912533"/>
              <a:gd name="connsiteX8" fmla="*/ 2111022 w 2449689"/>
              <a:gd name="connsiteY8" fmla="*/ 2912533 h 29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9689" h="2912533">
                <a:moveTo>
                  <a:pt x="0" y="0"/>
                </a:moveTo>
                <a:cubicBezTo>
                  <a:pt x="50800" y="234244"/>
                  <a:pt x="101600" y="468489"/>
                  <a:pt x="282222" y="575733"/>
                </a:cubicBezTo>
                <a:cubicBezTo>
                  <a:pt x="462844" y="682977"/>
                  <a:pt x="904992" y="515526"/>
                  <a:pt x="1083733" y="643467"/>
                </a:cubicBezTo>
                <a:cubicBezTo>
                  <a:pt x="1262474" y="771408"/>
                  <a:pt x="1245541" y="1149586"/>
                  <a:pt x="1354667" y="1343378"/>
                </a:cubicBezTo>
                <a:cubicBezTo>
                  <a:pt x="1463793" y="1537170"/>
                  <a:pt x="1591733" y="1685807"/>
                  <a:pt x="1738489" y="1806222"/>
                </a:cubicBezTo>
                <a:cubicBezTo>
                  <a:pt x="1885245" y="1926637"/>
                  <a:pt x="2116667" y="1949215"/>
                  <a:pt x="2235200" y="2065867"/>
                </a:cubicBezTo>
                <a:cubicBezTo>
                  <a:pt x="2353733" y="2182519"/>
                  <a:pt x="2449689" y="2376311"/>
                  <a:pt x="2449689" y="2506133"/>
                </a:cubicBezTo>
                <a:cubicBezTo>
                  <a:pt x="2449689" y="2635955"/>
                  <a:pt x="2291644" y="2777067"/>
                  <a:pt x="2235200" y="2844800"/>
                </a:cubicBezTo>
                <a:cubicBezTo>
                  <a:pt x="2178756" y="2912533"/>
                  <a:pt x="2144889" y="2912533"/>
                  <a:pt x="2111022" y="2912533"/>
                </a:cubicBezTo>
              </a:path>
            </a:pathLst>
          </a:custGeom>
          <a:noFill/>
          <a:ln w="38100">
            <a:solidFill>
              <a:srgbClr val="A267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" name="Полилиния 2047"/>
          <p:cNvSpPr/>
          <p:nvPr/>
        </p:nvSpPr>
        <p:spPr>
          <a:xfrm>
            <a:off x="4205157" y="1198179"/>
            <a:ext cx="763414" cy="2711669"/>
          </a:xfrm>
          <a:custGeom>
            <a:avLst/>
            <a:gdLst>
              <a:gd name="connsiteX0" fmla="*/ 177657 w 763414"/>
              <a:gd name="connsiteY0" fmla="*/ 2711669 h 2711669"/>
              <a:gd name="connsiteX1" fmla="*/ 9491 w 763414"/>
              <a:gd name="connsiteY1" fmla="*/ 2354318 h 2711669"/>
              <a:gd name="connsiteX2" fmla="*/ 429905 w 763414"/>
              <a:gd name="connsiteY2" fmla="*/ 2070538 h 2711669"/>
              <a:gd name="connsiteX3" fmla="*/ 734705 w 763414"/>
              <a:gd name="connsiteY3" fmla="*/ 1881352 h 2711669"/>
              <a:gd name="connsiteX4" fmla="*/ 713684 w 763414"/>
              <a:gd name="connsiteY4" fmla="*/ 1439918 h 2711669"/>
              <a:gd name="connsiteX5" fmla="*/ 408884 w 763414"/>
              <a:gd name="connsiteY5" fmla="*/ 1145628 h 2711669"/>
              <a:gd name="connsiteX6" fmla="*/ 524498 w 763414"/>
              <a:gd name="connsiteY6" fmla="*/ 767255 h 2711669"/>
              <a:gd name="connsiteX7" fmla="*/ 640112 w 763414"/>
              <a:gd name="connsiteY7" fmla="*/ 199697 h 2711669"/>
              <a:gd name="connsiteX8" fmla="*/ 471946 w 763414"/>
              <a:gd name="connsiteY8" fmla="*/ 0 h 271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414" h="2711669">
                <a:moveTo>
                  <a:pt x="177657" y="2711669"/>
                </a:moveTo>
                <a:cubicBezTo>
                  <a:pt x="72553" y="2586421"/>
                  <a:pt x="-32550" y="2461173"/>
                  <a:pt x="9491" y="2354318"/>
                </a:cubicBezTo>
                <a:cubicBezTo>
                  <a:pt x="51532" y="2247463"/>
                  <a:pt x="309036" y="2149366"/>
                  <a:pt x="429905" y="2070538"/>
                </a:cubicBezTo>
                <a:cubicBezTo>
                  <a:pt x="550774" y="1991710"/>
                  <a:pt x="687408" y="1986455"/>
                  <a:pt x="734705" y="1881352"/>
                </a:cubicBezTo>
                <a:cubicBezTo>
                  <a:pt x="782002" y="1776249"/>
                  <a:pt x="767987" y="1562539"/>
                  <a:pt x="713684" y="1439918"/>
                </a:cubicBezTo>
                <a:cubicBezTo>
                  <a:pt x="659381" y="1317297"/>
                  <a:pt x="440415" y="1257738"/>
                  <a:pt x="408884" y="1145628"/>
                </a:cubicBezTo>
                <a:cubicBezTo>
                  <a:pt x="377353" y="1033517"/>
                  <a:pt x="485960" y="924910"/>
                  <a:pt x="524498" y="767255"/>
                </a:cubicBezTo>
                <a:cubicBezTo>
                  <a:pt x="563036" y="609600"/>
                  <a:pt x="648871" y="327573"/>
                  <a:pt x="640112" y="199697"/>
                </a:cubicBezTo>
                <a:cubicBezTo>
                  <a:pt x="631353" y="71821"/>
                  <a:pt x="551649" y="35910"/>
                  <a:pt x="471946" y="0"/>
                </a:cubicBez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Полилиния 2048"/>
          <p:cNvSpPr/>
          <p:nvPr/>
        </p:nvSpPr>
        <p:spPr>
          <a:xfrm>
            <a:off x="7746124" y="2153956"/>
            <a:ext cx="1402810" cy="2899318"/>
          </a:xfrm>
          <a:custGeom>
            <a:avLst/>
            <a:gdLst>
              <a:gd name="connsiteX0" fmla="*/ 1397876 w 1402810"/>
              <a:gd name="connsiteY0" fmla="*/ 2869989 h 2899318"/>
              <a:gd name="connsiteX1" fmla="*/ 1313793 w 1402810"/>
              <a:gd name="connsiteY1" fmla="*/ 2869989 h 2899318"/>
              <a:gd name="connsiteX2" fmla="*/ 788276 w 1402810"/>
              <a:gd name="connsiteY2" fmla="*/ 2565189 h 2899318"/>
              <a:gd name="connsiteX3" fmla="*/ 977462 w 1402810"/>
              <a:gd name="connsiteY3" fmla="*/ 2123754 h 2899318"/>
              <a:gd name="connsiteX4" fmla="*/ 1145628 w 1402810"/>
              <a:gd name="connsiteY4" fmla="*/ 1608747 h 2899318"/>
              <a:gd name="connsiteX5" fmla="*/ 903890 w 1402810"/>
              <a:gd name="connsiteY5" fmla="*/ 1219865 h 2899318"/>
              <a:gd name="connsiteX6" fmla="*/ 977462 w 1402810"/>
              <a:gd name="connsiteY6" fmla="*/ 904554 h 2899318"/>
              <a:gd name="connsiteX7" fmla="*/ 1093076 w 1402810"/>
              <a:gd name="connsiteY7" fmla="*/ 578734 h 2899318"/>
              <a:gd name="connsiteX8" fmla="*/ 1093076 w 1402810"/>
              <a:gd name="connsiteY8" fmla="*/ 179341 h 2899318"/>
              <a:gd name="connsiteX9" fmla="*/ 578069 w 1402810"/>
              <a:gd name="connsiteY9" fmla="*/ 665 h 2899318"/>
              <a:gd name="connsiteX10" fmla="*/ 273269 w 1402810"/>
              <a:gd name="connsiteY10" fmla="*/ 116278 h 2899318"/>
              <a:gd name="connsiteX11" fmla="*/ 0 w 1402810"/>
              <a:gd name="connsiteY11" fmla="*/ 53216 h 289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2810" h="2899318">
                <a:moveTo>
                  <a:pt x="1397876" y="2869989"/>
                </a:moveTo>
                <a:cubicBezTo>
                  <a:pt x="1406634" y="2895389"/>
                  <a:pt x="1415393" y="2920789"/>
                  <a:pt x="1313793" y="2869989"/>
                </a:cubicBezTo>
                <a:cubicBezTo>
                  <a:pt x="1212193" y="2819189"/>
                  <a:pt x="844331" y="2689561"/>
                  <a:pt x="788276" y="2565189"/>
                </a:cubicBezTo>
                <a:cubicBezTo>
                  <a:pt x="732221" y="2440817"/>
                  <a:pt x="917903" y="2283161"/>
                  <a:pt x="977462" y="2123754"/>
                </a:cubicBezTo>
                <a:cubicBezTo>
                  <a:pt x="1037021" y="1964347"/>
                  <a:pt x="1157890" y="1759395"/>
                  <a:pt x="1145628" y="1608747"/>
                </a:cubicBezTo>
                <a:cubicBezTo>
                  <a:pt x="1133366" y="1458099"/>
                  <a:pt x="931918" y="1337230"/>
                  <a:pt x="903890" y="1219865"/>
                </a:cubicBezTo>
                <a:cubicBezTo>
                  <a:pt x="875862" y="1102499"/>
                  <a:pt x="945931" y="1011409"/>
                  <a:pt x="977462" y="904554"/>
                </a:cubicBezTo>
                <a:cubicBezTo>
                  <a:pt x="1008993" y="797699"/>
                  <a:pt x="1073807" y="699603"/>
                  <a:pt x="1093076" y="578734"/>
                </a:cubicBezTo>
                <a:cubicBezTo>
                  <a:pt x="1112345" y="457865"/>
                  <a:pt x="1178910" y="275686"/>
                  <a:pt x="1093076" y="179341"/>
                </a:cubicBezTo>
                <a:cubicBezTo>
                  <a:pt x="1007242" y="82996"/>
                  <a:pt x="714703" y="11175"/>
                  <a:pt x="578069" y="665"/>
                </a:cubicBezTo>
                <a:cubicBezTo>
                  <a:pt x="441435" y="-9845"/>
                  <a:pt x="369614" y="107519"/>
                  <a:pt x="273269" y="116278"/>
                </a:cubicBezTo>
                <a:cubicBezTo>
                  <a:pt x="176924" y="125037"/>
                  <a:pt x="88462" y="89126"/>
                  <a:pt x="0" y="53216"/>
                </a:cubicBezTo>
              </a:path>
            </a:pathLst>
          </a:custGeom>
          <a:noFill/>
          <a:ln w="38100">
            <a:solidFill>
              <a:srgbClr val="DDBC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1" name="Полилиния 2050"/>
          <p:cNvSpPr/>
          <p:nvPr/>
        </p:nvSpPr>
        <p:spPr>
          <a:xfrm>
            <a:off x="2165131" y="3636579"/>
            <a:ext cx="2102069" cy="2638097"/>
          </a:xfrm>
          <a:custGeom>
            <a:avLst/>
            <a:gdLst>
              <a:gd name="connsiteX0" fmla="*/ 2102069 w 2102069"/>
              <a:gd name="connsiteY0" fmla="*/ 2638097 h 2638097"/>
              <a:gd name="connsiteX1" fmla="*/ 1513490 w 2102069"/>
              <a:gd name="connsiteY1" fmla="*/ 2490952 h 2638097"/>
              <a:gd name="connsiteX2" fmla="*/ 1429407 w 2102069"/>
              <a:gd name="connsiteY2" fmla="*/ 1975945 h 2638097"/>
              <a:gd name="connsiteX3" fmla="*/ 1702676 w 2102069"/>
              <a:gd name="connsiteY3" fmla="*/ 1555531 h 2638097"/>
              <a:gd name="connsiteX4" fmla="*/ 1828800 w 2102069"/>
              <a:gd name="connsiteY4" fmla="*/ 1177159 h 2638097"/>
              <a:gd name="connsiteX5" fmla="*/ 1702676 w 2102069"/>
              <a:gd name="connsiteY5" fmla="*/ 756745 h 2638097"/>
              <a:gd name="connsiteX6" fmla="*/ 1030014 w 2102069"/>
              <a:gd name="connsiteY6" fmla="*/ 399393 h 2638097"/>
              <a:gd name="connsiteX7" fmla="*/ 515007 w 2102069"/>
              <a:gd name="connsiteY7" fmla="*/ 378373 h 2638097"/>
              <a:gd name="connsiteX8" fmla="*/ 94593 w 2102069"/>
              <a:gd name="connsiteY8" fmla="*/ 199697 h 2638097"/>
              <a:gd name="connsiteX9" fmla="*/ 0 w 2102069"/>
              <a:gd name="connsiteY9" fmla="*/ 0 h 263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2069" h="2638097">
                <a:moveTo>
                  <a:pt x="2102069" y="2638097"/>
                </a:moveTo>
                <a:cubicBezTo>
                  <a:pt x="1863834" y="2619704"/>
                  <a:pt x="1625600" y="2601311"/>
                  <a:pt x="1513490" y="2490952"/>
                </a:cubicBezTo>
                <a:cubicBezTo>
                  <a:pt x="1401380" y="2380593"/>
                  <a:pt x="1397876" y="2131848"/>
                  <a:pt x="1429407" y="1975945"/>
                </a:cubicBezTo>
                <a:cubicBezTo>
                  <a:pt x="1460938" y="1820042"/>
                  <a:pt x="1636110" y="1688662"/>
                  <a:pt x="1702676" y="1555531"/>
                </a:cubicBezTo>
                <a:cubicBezTo>
                  <a:pt x="1769241" y="1422400"/>
                  <a:pt x="1828800" y="1310290"/>
                  <a:pt x="1828800" y="1177159"/>
                </a:cubicBezTo>
                <a:cubicBezTo>
                  <a:pt x="1828800" y="1044028"/>
                  <a:pt x="1835807" y="886373"/>
                  <a:pt x="1702676" y="756745"/>
                </a:cubicBezTo>
                <a:cubicBezTo>
                  <a:pt x="1569545" y="627117"/>
                  <a:pt x="1227959" y="462455"/>
                  <a:pt x="1030014" y="399393"/>
                </a:cubicBezTo>
                <a:cubicBezTo>
                  <a:pt x="832069" y="336331"/>
                  <a:pt x="670910" y="411656"/>
                  <a:pt x="515007" y="378373"/>
                </a:cubicBezTo>
                <a:cubicBezTo>
                  <a:pt x="359103" y="345090"/>
                  <a:pt x="180427" y="262759"/>
                  <a:pt x="94593" y="199697"/>
                </a:cubicBezTo>
                <a:cubicBezTo>
                  <a:pt x="8758" y="136635"/>
                  <a:pt x="4379" y="68317"/>
                  <a:pt x="0" y="0"/>
                </a:cubicBezTo>
              </a:path>
            </a:pathLst>
          </a:custGeom>
          <a:noFill/>
          <a:ln w="38100"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2" name="Полилиния 2051"/>
          <p:cNvSpPr/>
          <p:nvPr/>
        </p:nvSpPr>
        <p:spPr>
          <a:xfrm>
            <a:off x="767255" y="2565821"/>
            <a:ext cx="4782207" cy="1617296"/>
          </a:xfrm>
          <a:custGeom>
            <a:avLst/>
            <a:gdLst>
              <a:gd name="connsiteX0" fmla="*/ 0 w 4782207"/>
              <a:gd name="connsiteY0" fmla="*/ 40745 h 1617296"/>
              <a:gd name="connsiteX1" fmla="*/ 451945 w 4782207"/>
              <a:gd name="connsiteY1" fmla="*/ 219420 h 1617296"/>
              <a:gd name="connsiteX2" fmla="*/ 882869 w 4782207"/>
              <a:gd name="connsiteY2" fmla="*/ 156358 h 1617296"/>
              <a:gd name="connsiteX3" fmla="*/ 1397876 w 4782207"/>
              <a:gd name="connsiteY3" fmla="*/ 19724 h 1617296"/>
              <a:gd name="connsiteX4" fmla="*/ 2007476 w 4782207"/>
              <a:gd name="connsiteY4" fmla="*/ 30234 h 1617296"/>
              <a:gd name="connsiteX5" fmla="*/ 2385848 w 4782207"/>
              <a:gd name="connsiteY5" fmla="*/ 292993 h 1617296"/>
              <a:gd name="connsiteX6" fmla="*/ 2795752 w 4782207"/>
              <a:gd name="connsiteY6" fmla="*/ 324524 h 1617296"/>
              <a:gd name="connsiteX7" fmla="*/ 3100552 w 4782207"/>
              <a:gd name="connsiteY7" fmla="*/ 292993 h 1617296"/>
              <a:gd name="connsiteX8" fmla="*/ 3457904 w 4782207"/>
              <a:gd name="connsiteY8" fmla="*/ 335034 h 1617296"/>
              <a:gd name="connsiteX9" fmla="*/ 3899338 w 4782207"/>
              <a:gd name="connsiteY9" fmla="*/ 471669 h 1617296"/>
              <a:gd name="connsiteX10" fmla="*/ 4183117 w 4782207"/>
              <a:gd name="connsiteY10" fmla="*/ 839531 h 1617296"/>
              <a:gd name="connsiteX11" fmla="*/ 4382814 w 4782207"/>
              <a:gd name="connsiteY11" fmla="*/ 1270455 h 1617296"/>
              <a:gd name="connsiteX12" fmla="*/ 4782207 w 4782207"/>
              <a:gd name="connsiteY12" fmla="*/ 1617296 h 16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82207" h="1617296">
                <a:moveTo>
                  <a:pt x="0" y="40745"/>
                </a:moveTo>
                <a:cubicBezTo>
                  <a:pt x="152400" y="120448"/>
                  <a:pt x="304800" y="200151"/>
                  <a:pt x="451945" y="219420"/>
                </a:cubicBezTo>
                <a:cubicBezTo>
                  <a:pt x="599090" y="238689"/>
                  <a:pt x="725214" y="189641"/>
                  <a:pt x="882869" y="156358"/>
                </a:cubicBezTo>
                <a:cubicBezTo>
                  <a:pt x="1040524" y="123075"/>
                  <a:pt x="1210442" y="40745"/>
                  <a:pt x="1397876" y="19724"/>
                </a:cubicBezTo>
                <a:cubicBezTo>
                  <a:pt x="1585311" y="-1297"/>
                  <a:pt x="1842814" y="-15311"/>
                  <a:pt x="2007476" y="30234"/>
                </a:cubicBezTo>
                <a:cubicBezTo>
                  <a:pt x="2172138" y="75779"/>
                  <a:pt x="2254469" y="243945"/>
                  <a:pt x="2385848" y="292993"/>
                </a:cubicBezTo>
                <a:cubicBezTo>
                  <a:pt x="2517227" y="342041"/>
                  <a:pt x="2676635" y="324524"/>
                  <a:pt x="2795752" y="324524"/>
                </a:cubicBezTo>
                <a:cubicBezTo>
                  <a:pt x="2914869" y="324524"/>
                  <a:pt x="2990193" y="291241"/>
                  <a:pt x="3100552" y="292993"/>
                </a:cubicBezTo>
                <a:cubicBezTo>
                  <a:pt x="3210911" y="294745"/>
                  <a:pt x="3324773" y="305255"/>
                  <a:pt x="3457904" y="335034"/>
                </a:cubicBezTo>
                <a:cubicBezTo>
                  <a:pt x="3591035" y="364813"/>
                  <a:pt x="3778469" y="387586"/>
                  <a:pt x="3899338" y="471669"/>
                </a:cubicBezTo>
                <a:cubicBezTo>
                  <a:pt x="4020207" y="555752"/>
                  <a:pt x="4102538" y="706400"/>
                  <a:pt x="4183117" y="839531"/>
                </a:cubicBezTo>
                <a:cubicBezTo>
                  <a:pt x="4263696" y="972662"/>
                  <a:pt x="4282966" y="1140828"/>
                  <a:pt x="4382814" y="1270455"/>
                </a:cubicBezTo>
                <a:cubicBezTo>
                  <a:pt x="4482662" y="1400082"/>
                  <a:pt x="4632434" y="1508689"/>
                  <a:pt x="4782207" y="1617296"/>
                </a:cubicBezTo>
              </a:path>
            </a:pathLst>
          </a:custGeom>
          <a:noFill/>
          <a:ln w="38100">
            <a:solidFill>
              <a:srgbClr val="3169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3" name="Полилиния 2052"/>
          <p:cNvSpPr/>
          <p:nvPr/>
        </p:nvSpPr>
        <p:spPr>
          <a:xfrm>
            <a:off x="1408386" y="1292772"/>
            <a:ext cx="3930869" cy="594162"/>
          </a:xfrm>
          <a:custGeom>
            <a:avLst/>
            <a:gdLst>
              <a:gd name="connsiteX0" fmla="*/ 0 w 3930869"/>
              <a:gd name="connsiteY0" fmla="*/ 0 h 594162"/>
              <a:gd name="connsiteX1" fmla="*/ 304800 w 3930869"/>
              <a:gd name="connsiteY1" fmla="*/ 378373 h 594162"/>
              <a:gd name="connsiteX2" fmla="*/ 945931 w 3930869"/>
              <a:gd name="connsiteY2" fmla="*/ 525518 h 594162"/>
              <a:gd name="connsiteX3" fmla="*/ 1492469 w 3930869"/>
              <a:gd name="connsiteY3" fmla="*/ 336331 h 594162"/>
              <a:gd name="connsiteX4" fmla="*/ 2039007 w 3930869"/>
              <a:gd name="connsiteY4" fmla="*/ 367862 h 594162"/>
              <a:gd name="connsiteX5" fmla="*/ 2448911 w 3930869"/>
              <a:gd name="connsiteY5" fmla="*/ 168166 h 594162"/>
              <a:gd name="connsiteX6" fmla="*/ 3268717 w 3930869"/>
              <a:gd name="connsiteY6" fmla="*/ 210207 h 594162"/>
              <a:gd name="connsiteX7" fmla="*/ 3626069 w 3930869"/>
              <a:gd name="connsiteY7" fmla="*/ 578069 h 594162"/>
              <a:gd name="connsiteX8" fmla="*/ 3930869 w 3930869"/>
              <a:gd name="connsiteY8" fmla="*/ 493987 h 59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0869" h="594162">
                <a:moveTo>
                  <a:pt x="0" y="0"/>
                </a:moveTo>
                <a:cubicBezTo>
                  <a:pt x="73572" y="145393"/>
                  <a:pt x="147145" y="290787"/>
                  <a:pt x="304800" y="378373"/>
                </a:cubicBezTo>
                <a:cubicBezTo>
                  <a:pt x="462455" y="465959"/>
                  <a:pt x="747986" y="532525"/>
                  <a:pt x="945931" y="525518"/>
                </a:cubicBezTo>
                <a:cubicBezTo>
                  <a:pt x="1143876" y="518511"/>
                  <a:pt x="1310290" y="362607"/>
                  <a:pt x="1492469" y="336331"/>
                </a:cubicBezTo>
                <a:cubicBezTo>
                  <a:pt x="1674648" y="310055"/>
                  <a:pt x="1879600" y="395889"/>
                  <a:pt x="2039007" y="367862"/>
                </a:cubicBezTo>
                <a:cubicBezTo>
                  <a:pt x="2198414" y="339835"/>
                  <a:pt x="2243959" y="194442"/>
                  <a:pt x="2448911" y="168166"/>
                </a:cubicBezTo>
                <a:cubicBezTo>
                  <a:pt x="2653863" y="141890"/>
                  <a:pt x="3072524" y="141890"/>
                  <a:pt x="3268717" y="210207"/>
                </a:cubicBezTo>
                <a:cubicBezTo>
                  <a:pt x="3464910" y="278524"/>
                  <a:pt x="3515710" y="530772"/>
                  <a:pt x="3626069" y="578069"/>
                </a:cubicBezTo>
                <a:cubicBezTo>
                  <a:pt x="3736428" y="625366"/>
                  <a:pt x="3833648" y="559676"/>
                  <a:pt x="3930869" y="493987"/>
                </a:cubicBezTo>
              </a:path>
            </a:pathLst>
          </a:custGeom>
          <a:noFill/>
          <a:ln w="38100">
            <a:solidFill>
              <a:srgbClr val="EA8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4" name="Полилиния 2053"/>
          <p:cNvSpPr/>
          <p:nvPr/>
        </p:nvSpPr>
        <p:spPr>
          <a:xfrm>
            <a:off x="6150096" y="241738"/>
            <a:ext cx="709744" cy="2276840"/>
          </a:xfrm>
          <a:custGeom>
            <a:avLst/>
            <a:gdLst>
              <a:gd name="connsiteX0" fmla="*/ 208663 w 709744"/>
              <a:gd name="connsiteY0" fmla="*/ 0 h 2276840"/>
              <a:gd name="connsiteX1" fmla="*/ 629076 w 709744"/>
              <a:gd name="connsiteY1" fmla="*/ 241738 h 2276840"/>
              <a:gd name="connsiteX2" fmla="*/ 681628 w 709744"/>
              <a:gd name="connsiteY2" fmla="*/ 777765 h 2276840"/>
              <a:gd name="connsiteX3" fmla="*/ 303256 w 709744"/>
              <a:gd name="connsiteY3" fmla="*/ 1240221 h 2276840"/>
              <a:gd name="connsiteX4" fmla="*/ 61518 w 709744"/>
              <a:gd name="connsiteY4" fmla="*/ 1576552 h 2276840"/>
              <a:gd name="connsiteX5" fmla="*/ 29987 w 709744"/>
              <a:gd name="connsiteY5" fmla="*/ 2123090 h 2276840"/>
              <a:gd name="connsiteX6" fmla="*/ 439890 w 709744"/>
              <a:gd name="connsiteY6" fmla="*/ 2259724 h 2276840"/>
              <a:gd name="connsiteX7" fmla="*/ 660607 w 709744"/>
              <a:gd name="connsiteY7" fmla="*/ 2270234 h 227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44" h="2276840">
                <a:moveTo>
                  <a:pt x="208663" y="0"/>
                </a:moveTo>
                <a:cubicBezTo>
                  <a:pt x="379456" y="56055"/>
                  <a:pt x="550249" y="112111"/>
                  <a:pt x="629076" y="241738"/>
                </a:cubicBezTo>
                <a:cubicBezTo>
                  <a:pt x="707903" y="371365"/>
                  <a:pt x="735931" y="611351"/>
                  <a:pt x="681628" y="777765"/>
                </a:cubicBezTo>
                <a:cubicBezTo>
                  <a:pt x="627325" y="944179"/>
                  <a:pt x="406608" y="1107090"/>
                  <a:pt x="303256" y="1240221"/>
                </a:cubicBezTo>
                <a:cubicBezTo>
                  <a:pt x="199904" y="1373352"/>
                  <a:pt x="107063" y="1429407"/>
                  <a:pt x="61518" y="1576552"/>
                </a:cubicBezTo>
                <a:cubicBezTo>
                  <a:pt x="15973" y="1723697"/>
                  <a:pt x="-33075" y="2009228"/>
                  <a:pt x="29987" y="2123090"/>
                </a:cubicBezTo>
                <a:cubicBezTo>
                  <a:pt x="93049" y="2236952"/>
                  <a:pt x="334787" y="2235200"/>
                  <a:pt x="439890" y="2259724"/>
                </a:cubicBezTo>
                <a:cubicBezTo>
                  <a:pt x="544993" y="2284248"/>
                  <a:pt x="602800" y="2277241"/>
                  <a:pt x="660607" y="227023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5" name="Полилиния 2054"/>
          <p:cNvSpPr/>
          <p:nvPr/>
        </p:nvSpPr>
        <p:spPr>
          <a:xfrm>
            <a:off x="5118538" y="399393"/>
            <a:ext cx="4193628" cy="2723190"/>
          </a:xfrm>
          <a:custGeom>
            <a:avLst/>
            <a:gdLst>
              <a:gd name="connsiteX0" fmla="*/ 0 w 4193628"/>
              <a:gd name="connsiteY0" fmla="*/ 0 h 2723190"/>
              <a:gd name="connsiteX1" fmla="*/ 336331 w 4193628"/>
              <a:gd name="connsiteY1" fmla="*/ 315310 h 2723190"/>
              <a:gd name="connsiteX2" fmla="*/ 861848 w 4193628"/>
              <a:gd name="connsiteY2" fmla="*/ 262759 h 2723190"/>
              <a:gd name="connsiteX3" fmla="*/ 1545021 w 4193628"/>
              <a:gd name="connsiteY3" fmla="*/ 462455 h 2723190"/>
              <a:gd name="connsiteX4" fmla="*/ 1797269 w 4193628"/>
              <a:gd name="connsiteY4" fmla="*/ 966952 h 2723190"/>
              <a:gd name="connsiteX5" fmla="*/ 2501462 w 4193628"/>
              <a:gd name="connsiteY5" fmla="*/ 1313793 h 2723190"/>
              <a:gd name="connsiteX6" fmla="*/ 3048000 w 4193628"/>
              <a:gd name="connsiteY6" fmla="*/ 1587062 h 2723190"/>
              <a:gd name="connsiteX7" fmla="*/ 3426372 w 4193628"/>
              <a:gd name="connsiteY7" fmla="*/ 2312276 h 2723190"/>
              <a:gd name="connsiteX8" fmla="*/ 3815255 w 4193628"/>
              <a:gd name="connsiteY8" fmla="*/ 2659117 h 2723190"/>
              <a:gd name="connsiteX9" fmla="*/ 4193628 w 4193628"/>
              <a:gd name="connsiteY9" fmla="*/ 2722179 h 272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628" h="2723190">
                <a:moveTo>
                  <a:pt x="0" y="0"/>
                </a:moveTo>
                <a:cubicBezTo>
                  <a:pt x="96345" y="135758"/>
                  <a:pt x="192690" y="271517"/>
                  <a:pt x="336331" y="315310"/>
                </a:cubicBezTo>
                <a:cubicBezTo>
                  <a:pt x="479972" y="359103"/>
                  <a:pt x="660400" y="238235"/>
                  <a:pt x="861848" y="262759"/>
                </a:cubicBezTo>
                <a:cubicBezTo>
                  <a:pt x="1063296" y="287283"/>
                  <a:pt x="1389118" y="345090"/>
                  <a:pt x="1545021" y="462455"/>
                </a:cubicBezTo>
                <a:cubicBezTo>
                  <a:pt x="1700924" y="579820"/>
                  <a:pt x="1637862" y="825062"/>
                  <a:pt x="1797269" y="966952"/>
                </a:cubicBezTo>
                <a:cubicBezTo>
                  <a:pt x="1956676" y="1108842"/>
                  <a:pt x="2501462" y="1313793"/>
                  <a:pt x="2501462" y="1313793"/>
                </a:cubicBezTo>
                <a:cubicBezTo>
                  <a:pt x="2709917" y="1417145"/>
                  <a:pt x="2893848" y="1420648"/>
                  <a:pt x="3048000" y="1587062"/>
                </a:cubicBezTo>
                <a:cubicBezTo>
                  <a:pt x="3202152" y="1753476"/>
                  <a:pt x="3298496" y="2133600"/>
                  <a:pt x="3426372" y="2312276"/>
                </a:cubicBezTo>
                <a:cubicBezTo>
                  <a:pt x="3554248" y="2490952"/>
                  <a:pt x="3687379" y="2590800"/>
                  <a:pt x="3815255" y="2659117"/>
                </a:cubicBezTo>
                <a:cubicBezTo>
                  <a:pt x="3943131" y="2727434"/>
                  <a:pt x="4068379" y="2724806"/>
                  <a:pt x="4193628" y="2722179"/>
                </a:cubicBezTo>
              </a:path>
            </a:pathLst>
          </a:custGeom>
          <a:noFill/>
          <a:ln w="38100">
            <a:solidFill>
              <a:srgbClr val="9D60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6" name="Полилиния 2055"/>
          <p:cNvSpPr/>
          <p:nvPr/>
        </p:nvSpPr>
        <p:spPr>
          <a:xfrm>
            <a:off x="7315200" y="3989631"/>
            <a:ext cx="3037490" cy="1433707"/>
          </a:xfrm>
          <a:custGeom>
            <a:avLst/>
            <a:gdLst>
              <a:gd name="connsiteX0" fmla="*/ 3037490 w 3037490"/>
              <a:gd name="connsiteY0" fmla="*/ 203997 h 1433707"/>
              <a:gd name="connsiteX1" fmla="*/ 2322786 w 3037490"/>
              <a:gd name="connsiteY1" fmla="*/ 4300 h 1433707"/>
              <a:gd name="connsiteX2" fmla="*/ 1660634 w 3037490"/>
              <a:gd name="connsiteY2" fmla="*/ 372162 h 1433707"/>
              <a:gd name="connsiteX3" fmla="*/ 977462 w 3037490"/>
              <a:gd name="connsiteY3" fmla="*/ 393183 h 1433707"/>
              <a:gd name="connsiteX4" fmla="*/ 210207 w 3037490"/>
              <a:gd name="connsiteY4" fmla="*/ 676962 h 1433707"/>
              <a:gd name="connsiteX5" fmla="*/ 73572 w 3037490"/>
              <a:gd name="connsiteY5" fmla="*/ 1139417 h 1433707"/>
              <a:gd name="connsiteX6" fmla="*/ 0 w 3037490"/>
              <a:gd name="connsiteY6" fmla="*/ 1433707 h 143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7490" h="1433707">
                <a:moveTo>
                  <a:pt x="3037490" y="203997"/>
                </a:moveTo>
                <a:cubicBezTo>
                  <a:pt x="2794876" y="90135"/>
                  <a:pt x="2552262" y="-23727"/>
                  <a:pt x="2322786" y="4300"/>
                </a:cubicBezTo>
                <a:cubicBezTo>
                  <a:pt x="2093310" y="32327"/>
                  <a:pt x="1884855" y="307348"/>
                  <a:pt x="1660634" y="372162"/>
                </a:cubicBezTo>
                <a:cubicBezTo>
                  <a:pt x="1436413" y="436976"/>
                  <a:pt x="1219200" y="342383"/>
                  <a:pt x="977462" y="393183"/>
                </a:cubicBezTo>
                <a:cubicBezTo>
                  <a:pt x="735724" y="443983"/>
                  <a:pt x="360855" y="552590"/>
                  <a:pt x="210207" y="676962"/>
                </a:cubicBezTo>
                <a:cubicBezTo>
                  <a:pt x="59559" y="801334"/>
                  <a:pt x="108606" y="1013293"/>
                  <a:pt x="73572" y="1139417"/>
                </a:cubicBezTo>
                <a:cubicBezTo>
                  <a:pt x="38538" y="1265541"/>
                  <a:pt x="19269" y="1349624"/>
                  <a:pt x="0" y="1433707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7" name="Полилиния 2056"/>
          <p:cNvSpPr/>
          <p:nvPr/>
        </p:nvSpPr>
        <p:spPr>
          <a:xfrm>
            <a:off x="1387366" y="3510455"/>
            <a:ext cx="9890234" cy="1110783"/>
          </a:xfrm>
          <a:custGeom>
            <a:avLst/>
            <a:gdLst>
              <a:gd name="connsiteX0" fmla="*/ 9890234 w 9890234"/>
              <a:gd name="connsiteY0" fmla="*/ 73573 h 1110783"/>
              <a:gd name="connsiteX1" fmla="*/ 9322675 w 9890234"/>
              <a:gd name="connsiteY1" fmla="*/ 241738 h 1110783"/>
              <a:gd name="connsiteX2" fmla="*/ 8408275 w 9890234"/>
              <a:gd name="connsiteY2" fmla="*/ 357352 h 1110783"/>
              <a:gd name="connsiteX3" fmla="*/ 7620000 w 9890234"/>
              <a:gd name="connsiteY3" fmla="*/ 241738 h 1110783"/>
              <a:gd name="connsiteX4" fmla="*/ 6873765 w 9890234"/>
              <a:gd name="connsiteY4" fmla="*/ 115614 h 1110783"/>
              <a:gd name="connsiteX5" fmla="*/ 6011917 w 9890234"/>
              <a:gd name="connsiteY5" fmla="*/ 147145 h 1110783"/>
              <a:gd name="connsiteX6" fmla="*/ 5486400 w 9890234"/>
              <a:gd name="connsiteY6" fmla="*/ 483476 h 1110783"/>
              <a:gd name="connsiteX7" fmla="*/ 4614041 w 9890234"/>
              <a:gd name="connsiteY7" fmla="*/ 357352 h 1110783"/>
              <a:gd name="connsiteX8" fmla="*/ 3920358 w 9890234"/>
              <a:gd name="connsiteY8" fmla="*/ 325821 h 1110783"/>
              <a:gd name="connsiteX9" fmla="*/ 3447393 w 9890234"/>
              <a:gd name="connsiteY9" fmla="*/ 683173 h 1110783"/>
              <a:gd name="connsiteX10" fmla="*/ 3005958 w 9890234"/>
              <a:gd name="connsiteY10" fmla="*/ 1103586 h 1110783"/>
              <a:gd name="connsiteX11" fmla="*/ 2207172 w 9890234"/>
              <a:gd name="connsiteY11" fmla="*/ 924911 h 1110783"/>
              <a:gd name="connsiteX12" fmla="*/ 1198179 w 9890234"/>
              <a:gd name="connsiteY12" fmla="*/ 620111 h 1110783"/>
              <a:gd name="connsiteX13" fmla="*/ 0 w 9890234"/>
              <a:gd name="connsiteY13" fmla="*/ 0 h 111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90234" h="1110783">
                <a:moveTo>
                  <a:pt x="9890234" y="73573"/>
                </a:moveTo>
                <a:cubicBezTo>
                  <a:pt x="9729951" y="134007"/>
                  <a:pt x="9569668" y="194442"/>
                  <a:pt x="9322675" y="241738"/>
                </a:cubicBezTo>
                <a:cubicBezTo>
                  <a:pt x="9075682" y="289034"/>
                  <a:pt x="8692054" y="357352"/>
                  <a:pt x="8408275" y="357352"/>
                </a:cubicBezTo>
                <a:cubicBezTo>
                  <a:pt x="8124496" y="357352"/>
                  <a:pt x="7875752" y="282028"/>
                  <a:pt x="7620000" y="241738"/>
                </a:cubicBezTo>
                <a:cubicBezTo>
                  <a:pt x="7364248" y="201448"/>
                  <a:pt x="7141779" y="131379"/>
                  <a:pt x="6873765" y="115614"/>
                </a:cubicBezTo>
                <a:cubicBezTo>
                  <a:pt x="6605751" y="99849"/>
                  <a:pt x="6243144" y="85835"/>
                  <a:pt x="6011917" y="147145"/>
                </a:cubicBezTo>
                <a:cubicBezTo>
                  <a:pt x="5780690" y="208455"/>
                  <a:pt x="5719379" y="448442"/>
                  <a:pt x="5486400" y="483476"/>
                </a:cubicBezTo>
                <a:cubicBezTo>
                  <a:pt x="5253421" y="518511"/>
                  <a:pt x="4875048" y="383628"/>
                  <a:pt x="4614041" y="357352"/>
                </a:cubicBezTo>
                <a:cubicBezTo>
                  <a:pt x="4353034" y="331076"/>
                  <a:pt x="4114799" y="271518"/>
                  <a:pt x="3920358" y="325821"/>
                </a:cubicBezTo>
                <a:cubicBezTo>
                  <a:pt x="3725917" y="380125"/>
                  <a:pt x="3599793" y="553546"/>
                  <a:pt x="3447393" y="683173"/>
                </a:cubicBezTo>
                <a:cubicBezTo>
                  <a:pt x="3294993" y="812800"/>
                  <a:pt x="3212661" y="1063296"/>
                  <a:pt x="3005958" y="1103586"/>
                </a:cubicBezTo>
                <a:cubicBezTo>
                  <a:pt x="2799255" y="1143876"/>
                  <a:pt x="2508468" y="1005490"/>
                  <a:pt x="2207172" y="924911"/>
                </a:cubicBezTo>
                <a:cubicBezTo>
                  <a:pt x="1905875" y="844332"/>
                  <a:pt x="1566041" y="774263"/>
                  <a:pt x="1198179" y="620111"/>
                </a:cubicBezTo>
                <a:cubicBezTo>
                  <a:pt x="830317" y="465959"/>
                  <a:pt x="415158" y="232979"/>
                  <a:pt x="0" y="0"/>
                </a:cubicBezTo>
              </a:path>
            </a:pathLst>
          </a:custGeom>
          <a:noFill/>
          <a:ln w="38100">
            <a:solidFill>
              <a:srgbClr val="EA8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8" name="Полилиния 2057"/>
          <p:cNvSpPr/>
          <p:nvPr/>
        </p:nvSpPr>
        <p:spPr>
          <a:xfrm>
            <a:off x="2175641" y="2312276"/>
            <a:ext cx="952934" cy="2060027"/>
          </a:xfrm>
          <a:custGeom>
            <a:avLst/>
            <a:gdLst>
              <a:gd name="connsiteX0" fmla="*/ 493987 w 952934"/>
              <a:gd name="connsiteY0" fmla="*/ 2060027 h 2060027"/>
              <a:gd name="connsiteX1" fmla="*/ 935421 w 952934"/>
              <a:gd name="connsiteY1" fmla="*/ 1692165 h 2060027"/>
              <a:gd name="connsiteX2" fmla="*/ 851338 w 952934"/>
              <a:gd name="connsiteY2" fmla="*/ 1397876 h 2060027"/>
              <a:gd name="connsiteX3" fmla="*/ 725214 w 952934"/>
              <a:gd name="connsiteY3" fmla="*/ 1072055 h 2060027"/>
              <a:gd name="connsiteX4" fmla="*/ 851338 w 952934"/>
              <a:gd name="connsiteY4" fmla="*/ 662152 h 2060027"/>
              <a:gd name="connsiteX5" fmla="*/ 672662 w 952934"/>
              <a:gd name="connsiteY5" fmla="*/ 409903 h 2060027"/>
              <a:gd name="connsiteX6" fmla="*/ 136635 w 952934"/>
              <a:gd name="connsiteY6" fmla="*/ 63062 h 2060027"/>
              <a:gd name="connsiteX7" fmla="*/ 0 w 952934"/>
              <a:gd name="connsiteY7" fmla="*/ 0 h 20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934" h="2060027">
                <a:moveTo>
                  <a:pt x="493987" y="2060027"/>
                </a:moveTo>
                <a:cubicBezTo>
                  <a:pt x="684925" y="1931275"/>
                  <a:pt x="875863" y="1802523"/>
                  <a:pt x="935421" y="1692165"/>
                </a:cubicBezTo>
                <a:cubicBezTo>
                  <a:pt x="994979" y="1581807"/>
                  <a:pt x="886372" y="1501228"/>
                  <a:pt x="851338" y="1397876"/>
                </a:cubicBezTo>
                <a:cubicBezTo>
                  <a:pt x="816304" y="1294524"/>
                  <a:pt x="725214" y="1194676"/>
                  <a:pt x="725214" y="1072055"/>
                </a:cubicBezTo>
                <a:cubicBezTo>
                  <a:pt x="725214" y="949434"/>
                  <a:pt x="860097" y="772511"/>
                  <a:pt x="851338" y="662152"/>
                </a:cubicBezTo>
                <a:cubicBezTo>
                  <a:pt x="842579" y="551793"/>
                  <a:pt x="791779" y="509751"/>
                  <a:pt x="672662" y="409903"/>
                </a:cubicBezTo>
                <a:cubicBezTo>
                  <a:pt x="553545" y="310055"/>
                  <a:pt x="248745" y="131379"/>
                  <a:pt x="136635" y="63062"/>
                </a:cubicBezTo>
                <a:cubicBezTo>
                  <a:pt x="24525" y="-5255"/>
                  <a:pt x="10510" y="12262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9" name="Полилиния 2058"/>
          <p:cNvSpPr/>
          <p:nvPr/>
        </p:nvSpPr>
        <p:spPr>
          <a:xfrm>
            <a:off x="1639614" y="3132083"/>
            <a:ext cx="4845857" cy="2678197"/>
          </a:xfrm>
          <a:custGeom>
            <a:avLst/>
            <a:gdLst>
              <a:gd name="connsiteX0" fmla="*/ 0 w 4845857"/>
              <a:gd name="connsiteY0" fmla="*/ 903889 h 2678197"/>
              <a:gd name="connsiteX1" fmla="*/ 483476 w 4845857"/>
              <a:gd name="connsiteY1" fmla="*/ 1534510 h 2678197"/>
              <a:gd name="connsiteX2" fmla="*/ 1355834 w 4845857"/>
              <a:gd name="connsiteY2" fmla="*/ 1881351 h 2678197"/>
              <a:gd name="connsiteX3" fmla="*/ 2501462 w 4845857"/>
              <a:gd name="connsiteY3" fmla="*/ 2081048 h 2678197"/>
              <a:gd name="connsiteX4" fmla="*/ 3909848 w 4845857"/>
              <a:gd name="connsiteY4" fmla="*/ 2669627 h 2678197"/>
              <a:gd name="connsiteX5" fmla="*/ 4813738 w 4845857"/>
              <a:gd name="connsiteY5" fmla="*/ 2375338 h 2678197"/>
              <a:gd name="connsiteX6" fmla="*/ 4645572 w 4845857"/>
              <a:gd name="connsiteY6" fmla="*/ 1629103 h 2678197"/>
              <a:gd name="connsiteX7" fmla="*/ 4666593 w 4845857"/>
              <a:gd name="connsiteY7" fmla="*/ 1040524 h 2678197"/>
              <a:gd name="connsiteX8" fmla="*/ 4309241 w 4845857"/>
              <a:gd name="connsiteY8" fmla="*/ 241738 h 2678197"/>
              <a:gd name="connsiteX9" fmla="*/ 4151586 w 4845857"/>
              <a:gd name="connsiteY9" fmla="*/ 0 h 267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5857" h="2678197">
                <a:moveTo>
                  <a:pt x="0" y="903889"/>
                </a:moveTo>
                <a:cubicBezTo>
                  <a:pt x="128752" y="1137744"/>
                  <a:pt x="257504" y="1371600"/>
                  <a:pt x="483476" y="1534510"/>
                </a:cubicBezTo>
                <a:cubicBezTo>
                  <a:pt x="709448" y="1697420"/>
                  <a:pt x="1019503" y="1790261"/>
                  <a:pt x="1355834" y="1881351"/>
                </a:cubicBezTo>
                <a:cubicBezTo>
                  <a:pt x="1692165" y="1972441"/>
                  <a:pt x="2075793" y="1949669"/>
                  <a:pt x="2501462" y="2081048"/>
                </a:cubicBezTo>
                <a:cubicBezTo>
                  <a:pt x="2927131" y="2212427"/>
                  <a:pt x="3524469" y="2620579"/>
                  <a:pt x="3909848" y="2669627"/>
                </a:cubicBezTo>
                <a:cubicBezTo>
                  <a:pt x="4295227" y="2718675"/>
                  <a:pt x="4691117" y="2548759"/>
                  <a:pt x="4813738" y="2375338"/>
                </a:cubicBezTo>
                <a:cubicBezTo>
                  <a:pt x="4936359" y="2201917"/>
                  <a:pt x="4670096" y="1851572"/>
                  <a:pt x="4645572" y="1629103"/>
                </a:cubicBezTo>
                <a:cubicBezTo>
                  <a:pt x="4621048" y="1406634"/>
                  <a:pt x="4722648" y="1271751"/>
                  <a:pt x="4666593" y="1040524"/>
                </a:cubicBezTo>
                <a:cubicBezTo>
                  <a:pt x="4610538" y="809297"/>
                  <a:pt x="4395075" y="415159"/>
                  <a:pt x="4309241" y="241738"/>
                </a:cubicBezTo>
                <a:cubicBezTo>
                  <a:pt x="4223407" y="68317"/>
                  <a:pt x="4187496" y="34158"/>
                  <a:pt x="4151586" y="0"/>
                </a:cubicBezTo>
              </a:path>
            </a:pathLst>
          </a:custGeom>
          <a:noFill/>
          <a:ln w="38100">
            <a:solidFill>
              <a:srgbClr val="9D60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48" grpId="0" animBg="1"/>
      <p:bldP spid="2049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кольная меловая доска ПНГ на Прозрачном Фоне • Скачать PNG Школьная  меловая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99" y="862565"/>
            <a:ext cx="9085272" cy="58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37" y="1448415"/>
            <a:ext cx="1125069" cy="1150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92" y="2834044"/>
            <a:ext cx="1229285" cy="1536606"/>
          </a:xfrm>
          <a:prstGeom prst="rect">
            <a:avLst/>
          </a:prstGeom>
        </p:spPr>
      </p:pic>
      <p:pic>
        <p:nvPicPr>
          <p:cNvPr id="1028" name="Picture 4" descr="Борошно житнє обдирна мішок 45 кг. купити в Ясинов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08" y="2834044"/>
            <a:ext cx="1525335" cy="15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васоля біла — властивості, склад і калорійність. Користь та шкідливість  білої квасолі | Кулінарні рецеп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39" y="4757325"/>
            <a:ext cx="1137434" cy="113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векла свежая ПНГ на Прозрачном Фоне • Скачать PNG Свекла свежа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85" y="4774122"/>
            <a:ext cx="1745302" cy="9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офель - Png картинки и иконки без фо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24" y="1520297"/>
            <a:ext cx="1131699" cy="10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Цибуля PNG зображення можна безкоштовно завантажити - Crazy Png-PNG  зображення безкоштовно скачати-Crazy Png--PNG зображення безкоштовно скача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08" y="1602978"/>
            <a:ext cx="1074983" cy="8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Яйца, яйцо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90" y="3163454"/>
            <a:ext cx="999801" cy="91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говядина мясо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83" y="4790919"/>
            <a:ext cx="1258445" cy="9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76" y="4449751"/>
            <a:ext cx="1792157" cy="1400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94" y="2979754"/>
            <a:ext cx="2148493" cy="12126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51" y="1327247"/>
            <a:ext cx="2013836" cy="1163841"/>
          </a:xfrm>
          <a:prstGeom prst="rect">
            <a:avLst/>
          </a:prstGeom>
        </p:spPr>
      </p:pic>
      <p:sp>
        <p:nvSpPr>
          <p:cNvPr id="14" name="Плюс 13"/>
          <p:cNvSpPr/>
          <p:nvPr/>
        </p:nvSpPr>
        <p:spPr>
          <a:xfrm>
            <a:off x="5195068" y="1909167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люс 23"/>
          <p:cNvSpPr/>
          <p:nvPr/>
        </p:nvSpPr>
        <p:spPr>
          <a:xfrm>
            <a:off x="7039344" y="1909167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люс 24"/>
          <p:cNvSpPr/>
          <p:nvPr/>
        </p:nvSpPr>
        <p:spPr>
          <a:xfrm>
            <a:off x="5278832" y="3457755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люс 25"/>
          <p:cNvSpPr/>
          <p:nvPr/>
        </p:nvSpPr>
        <p:spPr>
          <a:xfrm>
            <a:off x="7124252" y="3457755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люс 26"/>
          <p:cNvSpPr/>
          <p:nvPr/>
        </p:nvSpPr>
        <p:spPr>
          <a:xfrm>
            <a:off x="5312761" y="5085565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люс 27"/>
          <p:cNvSpPr/>
          <p:nvPr/>
        </p:nvSpPr>
        <p:spPr>
          <a:xfrm>
            <a:off x="7291255" y="5044505"/>
            <a:ext cx="450135" cy="406400"/>
          </a:xfrm>
          <a:prstGeom prst="mathPlus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 14"/>
          <p:cNvSpPr/>
          <p:nvPr/>
        </p:nvSpPr>
        <p:spPr>
          <a:xfrm>
            <a:off x="8981258" y="1905859"/>
            <a:ext cx="487180" cy="291893"/>
          </a:xfrm>
          <a:prstGeom prst="mathEqual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Равно 29"/>
          <p:cNvSpPr/>
          <p:nvPr/>
        </p:nvSpPr>
        <p:spPr>
          <a:xfrm>
            <a:off x="8953676" y="3477959"/>
            <a:ext cx="487180" cy="291893"/>
          </a:xfrm>
          <a:prstGeom prst="mathEqual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Равно 30"/>
          <p:cNvSpPr/>
          <p:nvPr/>
        </p:nvSpPr>
        <p:spPr>
          <a:xfrm>
            <a:off x="9289804" y="5044505"/>
            <a:ext cx="487180" cy="291893"/>
          </a:xfrm>
          <a:prstGeom prst="mathEqual">
            <a:avLst/>
          </a:prstGeom>
          <a:pattFill prst="dkUpDiag">
            <a:fgClr>
              <a:schemeClr val="bg1"/>
            </a:fgClr>
            <a:bgClr>
              <a:srgbClr val="3169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195034" y="299129"/>
            <a:ext cx="2911694" cy="1662476"/>
            <a:chOff x="3229584" y="2332806"/>
            <a:chExt cx="5272390" cy="1662476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229584" y="2332806"/>
              <a:ext cx="5272390" cy="166247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362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14639" y="2397852"/>
              <a:ext cx="51873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</a:t>
              </a:r>
            </a:p>
            <a:p>
              <a:r>
                <a:rPr lang="uk-UA" dirty="0"/>
                <a:t>Залучившись допомогою дорослих, відгадай, які страви можна приготувати з вказаних інгредієнтів.</a:t>
              </a:r>
              <a:endParaRPr lang="ru-RU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12223" y="2256393"/>
            <a:ext cx="2555835" cy="1912094"/>
            <a:chOff x="2771782" y="541387"/>
            <a:chExt cx="3076833" cy="2100648"/>
          </a:xfrm>
        </p:grpSpPr>
        <p:sp>
          <p:nvSpPr>
            <p:cNvPr id="36" name="Овальная выноска 35"/>
            <p:cNvSpPr/>
            <p:nvPr/>
          </p:nvSpPr>
          <p:spPr>
            <a:xfrm>
              <a:off x="2771782" y="541387"/>
              <a:ext cx="3076833" cy="2100648"/>
            </a:xfrm>
            <a:prstGeom prst="wedgeEllipseCallout">
              <a:avLst>
                <a:gd name="adj1" fmla="val -27060"/>
                <a:gd name="adj2" fmla="val 802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42502" y="762786"/>
              <a:ext cx="2864913" cy="172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я придумав кулінарні загадки. Як думаєш, які українськи страви можна приготувати з цих продуктів?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017">
            <a:off x="-435262" y="3086961"/>
            <a:ext cx="3754141" cy="46926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33479" y="4412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2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-4297"/>
            <a:ext cx="121720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51">
            <a:off x="1735128" y="2250545"/>
            <a:ext cx="3876002" cy="48450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799255" y="539848"/>
            <a:ext cx="2965621" cy="2120477"/>
            <a:chOff x="617838" y="808074"/>
            <a:chExt cx="2965621" cy="2120477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617838" y="808074"/>
              <a:ext cx="2965621" cy="2120477"/>
            </a:xfrm>
            <a:prstGeom prst="wedgeEllipseCallout">
              <a:avLst>
                <a:gd name="adj1" fmla="val -10290"/>
                <a:gd name="adj2" fmla="val 8121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043" y="1214465"/>
              <a:ext cx="27992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Смачнюлю, я сьогодні дізнався дуже багато цікавинок. Сподіваюся, на нас чекають ще подорожі.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98667" y="622763"/>
            <a:ext cx="3960606" cy="2105247"/>
            <a:chOff x="6149791" y="207764"/>
            <a:chExt cx="3960606" cy="2105247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6149791" y="207764"/>
              <a:ext cx="3960606" cy="2105247"/>
            </a:xfrm>
            <a:prstGeom prst="wedgeEllipseCallout">
              <a:avLst>
                <a:gd name="adj1" fmla="val 21136"/>
                <a:gd name="adj2" fmla="val 7646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46613" y="475558"/>
              <a:ext cx="38637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Так, Питайлику, попереду 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ще багато цікавого. </a:t>
              </a:r>
              <a:br>
                <a:rPr lang="uk-UA" sz="1600" dirty="0">
                  <a:latin typeface="Comic Sans MS" panose="030F0702030302020204" pitchFamily="66" charset="0"/>
                </a:rPr>
              </a:br>
              <a:r>
                <a:rPr lang="uk-UA" sz="1600" dirty="0">
                  <a:latin typeface="Comic Sans MS" panose="030F0702030302020204" pitchFamily="66" charset="0"/>
                </a:rPr>
                <a:t>А для того, щоб отримати максимальну користь, реєструйтесь разом з дорослими на нашому сайті 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і виконуйте завдання!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01392" y="146756"/>
            <a:ext cx="2512001" cy="2534380"/>
            <a:chOff x="101392" y="146756"/>
            <a:chExt cx="2512001" cy="287866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6" y="2763193"/>
            <a:ext cx="1909852" cy="1909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5486" y="1390520"/>
            <a:ext cx="4067575" cy="5674852"/>
          </a:xfrm>
          <a:prstGeom prst="rect">
            <a:avLst/>
          </a:prstGeom>
        </p:spPr>
      </p:pic>
      <p:pic>
        <p:nvPicPr>
          <p:cNvPr id="16" name="Picture 2" descr="Кавун 1 гатунок ваговий купити онлайн | замовити в магазині VAR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0825">
            <a:off x="170299" y="4954367"/>
            <a:ext cx="1795598" cy="17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50511" r="43668" b="20422"/>
          <a:stretch/>
        </p:blipFill>
        <p:spPr>
          <a:xfrm>
            <a:off x="8365" y="5473735"/>
            <a:ext cx="1246223" cy="13916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>
            <a:off x="5012118" y="2300198"/>
            <a:ext cx="4390198" cy="465934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5151618" y="3804164"/>
            <a:ext cx="4799796" cy="103809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00B050"/>
                </a:solidFill>
              </a:rPr>
              <a:t>Домашнє завдання:</a:t>
            </a:r>
          </a:p>
          <a:p>
            <a:r>
              <a:rPr lang="uk-UA" dirty="0">
                <a:solidFill>
                  <a:schemeClr val="tx1"/>
                </a:solidFill>
              </a:rPr>
              <a:t>Обери якусь з традиційних українських страв, і коротко розкажи про неї а також намалюй.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998448" y="14675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2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r="6482"/>
          <a:stretch/>
        </p:blipFill>
        <p:spPr>
          <a:xfrm>
            <a:off x="0" y="0"/>
            <a:ext cx="12252960" cy="6988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907">
            <a:off x="2140545" y="3833500"/>
            <a:ext cx="2619071" cy="3273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387" flipH="1">
            <a:off x="7457362" y="3254442"/>
            <a:ext cx="2795496" cy="37721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979544" y="3690357"/>
            <a:ext cx="2276509" cy="1450150"/>
            <a:chOff x="205433" y="1201783"/>
            <a:chExt cx="3553449" cy="2263569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205433" y="1201783"/>
              <a:ext cx="3553449" cy="2263569"/>
            </a:xfrm>
            <a:prstGeom prst="wedgeEllipseCallout">
              <a:avLst>
                <a:gd name="adj1" fmla="val -39774"/>
                <a:gd name="adj2" fmla="val 5491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6531" y="1360650"/>
              <a:ext cx="3432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Як цікаво!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Усі пори року одночасно!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Скільки смачних продуктів!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71777" y="2603812"/>
            <a:ext cx="2681458" cy="1783816"/>
            <a:chOff x="205433" y="1201783"/>
            <a:chExt cx="3553449" cy="2728883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205433" y="1201783"/>
              <a:ext cx="3553449" cy="2263570"/>
            </a:xfrm>
            <a:prstGeom prst="wedgeEllipseCallout">
              <a:avLst>
                <a:gd name="adj1" fmla="val 33171"/>
                <a:gd name="adj2" fmla="val 6055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6530" y="1480551"/>
              <a:ext cx="3432352" cy="245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Так, Питайлику, ми вирушаємо у мандри, щоб дізнатися, коли краще споживати ці продукти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58264" y="1130223"/>
            <a:ext cx="2919069" cy="1172469"/>
            <a:chOff x="6047445" y="4785899"/>
            <a:chExt cx="2376951" cy="95472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6047445" y="4785899"/>
              <a:ext cx="2376951" cy="954723"/>
              <a:chOff x="7497542" y="1143010"/>
              <a:chExt cx="3048716" cy="1451846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7497542" y="1143010"/>
                <a:ext cx="3048716" cy="1451846"/>
                <a:chOff x="4630919" y="291754"/>
                <a:chExt cx="2933619" cy="1262374"/>
              </a:xfrm>
            </p:grpSpPr>
            <p:grpSp>
              <p:nvGrpSpPr>
                <p:cNvPr id="19" name="Группа 12">
                  <a:extLst>
                    <a:ext uri="{FF2B5EF4-FFF2-40B4-BE49-F238E27FC236}">
                      <a16:creationId xmlns:a16="http://schemas.microsoft.com/office/drawing/2014/main" id="{C82B1429-6FD8-4295-B6D1-4C053D13A603}"/>
                    </a:ext>
                  </a:extLst>
                </p:cNvPr>
                <p:cNvGrpSpPr/>
                <p:nvPr/>
              </p:nvGrpSpPr>
              <p:grpSpPr>
                <a:xfrm>
                  <a:off x="4630919" y="291754"/>
                  <a:ext cx="2933619" cy="1262374"/>
                  <a:chOff x="5768413" y="2089546"/>
                  <a:chExt cx="2656485" cy="1152255"/>
                </a:xfrm>
              </p:grpSpPr>
              <p:pic>
                <p:nvPicPr>
                  <p:cNvPr id="21" name="object 2">
                    <a:extLst>
                      <a:ext uri="{FF2B5EF4-FFF2-40B4-BE49-F238E27FC236}">
                        <a16:creationId xmlns:a16="http://schemas.microsoft.com/office/drawing/2014/main" id="{B81AAEBE-7EBC-452C-AEFE-9F3180A1A648}"/>
                      </a:ext>
                    </a:extLst>
                  </p:cNvPr>
                  <p:cNvPicPr/>
                  <p:nvPr/>
                </p:nvPicPr>
                <p:blipFill rotWithShape="1">
                  <a:blip r:embed="rId5" cstate="print"/>
                  <a:srcRect l="48999" t="4789" r="6172" b="88868"/>
                  <a:stretch/>
                </p:blipFill>
                <p:spPr>
                  <a:xfrm>
                    <a:off x="5768413" y="2103761"/>
                    <a:ext cx="2656485" cy="409086"/>
                  </a:xfrm>
                  <a:prstGeom prst="rect">
                    <a:avLst/>
                  </a:prstGeom>
                </p:spPr>
              </p:pic>
              <p:sp>
                <p:nvSpPr>
                  <p:cNvPr id="22" name="Скругленный прямоугольник 8">
                    <a:extLst>
                      <a:ext uri="{FF2B5EF4-FFF2-40B4-BE49-F238E27FC236}">
                        <a16:creationId xmlns:a16="http://schemas.microsoft.com/office/drawing/2014/main" id="{935125C4-D942-47B9-B0FE-EB648D4DB151}"/>
                      </a:ext>
                    </a:extLst>
                  </p:cNvPr>
                  <p:cNvSpPr/>
                  <p:nvPr/>
                </p:nvSpPr>
                <p:spPr>
                  <a:xfrm>
                    <a:off x="5768413" y="2089546"/>
                    <a:ext cx="2656485" cy="1152255"/>
                  </a:xfrm>
                  <a:prstGeom prst="roundRect">
                    <a:avLst>
                      <a:gd name="adj" fmla="val 1881"/>
                    </a:avLst>
                  </a:prstGeom>
                  <a:noFill/>
                  <a:ln w="57150">
                    <a:solidFill>
                      <a:srgbClr val="68CDF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20" name="Скругленный прямоугольник 19"/>
                <p:cNvSpPr/>
                <p:nvPr/>
              </p:nvSpPr>
              <p:spPr>
                <a:xfrm>
                  <a:off x="4630919" y="755509"/>
                  <a:ext cx="2933619" cy="798619"/>
                </a:xfrm>
                <a:prstGeom prst="roundRect">
                  <a:avLst>
                    <a:gd name="adj" fmla="val 1932"/>
                  </a:avLst>
                </a:prstGeom>
                <a:solidFill>
                  <a:schemeClr val="bg1"/>
                </a:solidFill>
                <a:ln w="28575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7598510" y="1798470"/>
                <a:ext cx="2846780" cy="47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6086804" y="5186315"/>
              <a:ext cx="2298231" cy="43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600" dirty="0"/>
                <a:t>Яка твоя улюблена пора року?</a:t>
              </a:r>
              <a:br>
                <a:rPr lang="uk-UA" sz="1600" dirty="0"/>
              </a:br>
              <a:r>
                <a:rPr lang="uk-UA" sz="1600" dirty="0"/>
                <a:t>На які продукти вона багата?</a:t>
              </a:r>
              <a:endParaRPr lang="ru-RU" sz="16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258" y="250288"/>
            <a:ext cx="4391143" cy="1782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339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32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7658" y="187090"/>
            <a:ext cx="342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Тепле </a:t>
            </a:r>
            <a:r>
              <a:rPr lang="uk-UA" sz="1600" dirty="0">
                <a:solidFill>
                  <a:srgbClr val="F45F59"/>
                </a:solidFill>
              </a:rPr>
              <a:t>______</a:t>
            </a:r>
            <a:r>
              <a:rPr lang="uk-UA" sz="1600" dirty="0"/>
              <a:t> йде веселе</a:t>
            </a:r>
            <a:br>
              <a:rPr lang="uk-UA" sz="1600" dirty="0"/>
            </a:br>
            <a:r>
              <a:rPr lang="uk-UA" sz="1600" dirty="0"/>
              <a:t>І дарує нам в оселю</a:t>
            </a:r>
            <a:br>
              <a:rPr lang="uk-UA" sz="1600" dirty="0"/>
            </a:br>
            <a:r>
              <a:rPr lang="uk-UA" sz="1600" dirty="0"/>
              <a:t>З морозцю – пучок калини.</a:t>
            </a:r>
          </a:p>
          <a:p>
            <a:r>
              <a:rPr lang="uk-UA" sz="1600" dirty="0"/>
              <a:t>На пиріг – відро малини,</a:t>
            </a:r>
          </a:p>
          <a:p>
            <a:r>
              <a:rPr lang="uk-UA" sz="1600" dirty="0"/>
              <a:t>Огірки та помідори,</a:t>
            </a:r>
          </a:p>
          <a:p>
            <a:r>
              <a:rPr lang="uk-UA" sz="1600" dirty="0"/>
              <a:t>Ще – грибів і ягід море.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33571" y="1882914"/>
            <a:ext cx="342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Як </a:t>
            </a:r>
            <a:r>
              <a:rPr lang="uk-UA" sz="1600" dirty="0">
                <a:solidFill>
                  <a:srgbClr val="57BA58"/>
                </a:solidFill>
              </a:rPr>
              <a:t>______</a:t>
            </a:r>
            <a:r>
              <a:rPr lang="uk-UA" sz="1600" dirty="0"/>
              <a:t> - красна прийшла,</a:t>
            </a:r>
          </a:p>
          <a:p>
            <a:r>
              <a:rPr lang="uk-UA" sz="1600" dirty="0"/>
              <a:t>Нам до столу принесла</a:t>
            </a:r>
          </a:p>
          <a:p>
            <a:r>
              <a:rPr lang="uk-UA" sz="1600" dirty="0"/>
              <a:t>З лісу черемшу листату,</a:t>
            </a:r>
          </a:p>
          <a:p>
            <a:r>
              <a:rPr lang="uk-UA" sz="1600" dirty="0"/>
              <a:t>З грядки – зелень для салату,</a:t>
            </a:r>
          </a:p>
          <a:p>
            <a:r>
              <a:rPr lang="uk-UA" sz="1600" dirty="0"/>
              <a:t>Ще дала хрумку редиску</a:t>
            </a:r>
          </a:p>
          <a:p>
            <a:r>
              <a:rPr lang="uk-UA" sz="1600" dirty="0"/>
              <a:t>І кизилу повну миску.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138093" y="187090"/>
            <a:ext cx="342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Пані </a:t>
            </a:r>
            <a:r>
              <a:rPr lang="uk-UA" sz="1600" dirty="0">
                <a:solidFill>
                  <a:srgbClr val="F77E40"/>
                </a:solidFill>
              </a:rPr>
              <a:t>______</a:t>
            </a:r>
            <a:r>
              <a:rPr lang="uk-UA" sz="1600" dirty="0"/>
              <a:t> домовита</a:t>
            </a:r>
          </a:p>
          <a:p>
            <a:r>
              <a:rPr lang="uk-UA" sz="1600" dirty="0"/>
              <a:t>Теж нас хоче пригостити.</a:t>
            </a:r>
          </a:p>
          <a:p>
            <a:r>
              <a:rPr lang="uk-UA" sz="1600" dirty="0"/>
              <a:t>Їжте, - каже, - залюбки</a:t>
            </a:r>
          </a:p>
          <a:p>
            <a:r>
              <a:rPr lang="uk-UA" sz="1600" dirty="0"/>
              <a:t>Сливи, яблука, грушки.</a:t>
            </a:r>
          </a:p>
          <a:p>
            <a:r>
              <a:rPr lang="uk-UA" sz="1600" dirty="0"/>
              <a:t>Ще черешні солоденькі,</a:t>
            </a:r>
          </a:p>
          <a:p>
            <a:r>
              <a:rPr lang="uk-UA" sz="1600" dirty="0"/>
              <a:t>Виноград, кавун, опеньки.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138093" y="1882913"/>
            <a:ext cx="342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Хоч </a:t>
            </a:r>
            <a:r>
              <a:rPr lang="uk-UA" sz="1600" dirty="0">
                <a:solidFill>
                  <a:srgbClr val="4297D0"/>
                </a:solidFill>
              </a:rPr>
              <a:t>______</a:t>
            </a:r>
            <a:r>
              <a:rPr lang="uk-UA" sz="1600" dirty="0"/>
              <a:t> мете на дворі,</a:t>
            </a:r>
          </a:p>
          <a:p>
            <a:r>
              <a:rPr lang="uk-UA" sz="1600" dirty="0"/>
              <a:t>Повно хліба у коморі.</a:t>
            </a:r>
          </a:p>
          <a:p>
            <a:r>
              <a:rPr lang="uk-UA" sz="1600" dirty="0"/>
              <a:t>Є картопля і горіхи,</a:t>
            </a:r>
          </a:p>
          <a:p>
            <a:r>
              <a:rPr lang="uk-UA" sz="1600" dirty="0"/>
              <a:t>Трохи ягід обліпихи,</a:t>
            </a:r>
          </a:p>
          <a:p>
            <a:r>
              <a:rPr lang="uk-UA" sz="1600" dirty="0"/>
              <a:t>Купа гарбузів в кутку</a:t>
            </a:r>
          </a:p>
          <a:p>
            <a:r>
              <a:rPr lang="uk-UA" sz="1600" dirty="0"/>
              <a:t>Та цибуля у вінку.</a:t>
            </a:r>
            <a:endParaRPr lang="ru-RU" sz="16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5966314"/>
            <a:ext cx="12182475" cy="891686"/>
            <a:chOff x="0" y="5966314"/>
            <a:chExt cx="12182475" cy="89168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>
              <a:off x="0" y="5966315"/>
              <a:ext cx="4800600" cy="89168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 flipH="1">
              <a:off x="4800600" y="5966314"/>
              <a:ext cx="4119905" cy="89168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/>
            <a:srcRect l="2464" t="88197" r="39458"/>
            <a:stretch/>
          </p:blipFill>
          <p:spPr>
            <a:xfrm>
              <a:off x="8920505" y="5966314"/>
              <a:ext cx="3261970" cy="89168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3178815" y="3641900"/>
            <a:ext cx="5915086" cy="754744"/>
            <a:chOff x="6367953" y="1750428"/>
            <a:chExt cx="4988024" cy="103646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367955" y="1750428"/>
              <a:ext cx="4988022" cy="10364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367953" y="1833157"/>
              <a:ext cx="4918355" cy="88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sz="1600" b="1" dirty="0">
                  <a:solidFill>
                    <a:srgbClr val="FF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Завдання </a:t>
              </a:r>
              <a:r>
                <a:rPr lang="uk-UA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Прочитай вірші. Відгадай пропущені слова. Знайди помилку в кожному вірші (що достигає у іншу пору року)</a:t>
              </a:r>
              <a:endPara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15" y="1834676"/>
            <a:ext cx="2392946" cy="15745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80" y="62668"/>
            <a:ext cx="2275962" cy="15743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18" y="121584"/>
            <a:ext cx="2322276" cy="15154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92" y="1881172"/>
            <a:ext cx="2365381" cy="1606501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126665" y="4473373"/>
            <a:ext cx="3089947" cy="2148012"/>
            <a:chOff x="-45163" y="1141320"/>
            <a:chExt cx="3983223" cy="2973195"/>
          </a:xfrm>
        </p:grpSpPr>
        <p:sp>
          <p:nvSpPr>
            <p:cNvPr id="31" name="Овальная выноска 30"/>
            <p:cNvSpPr/>
            <p:nvPr/>
          </p:nvSpPr>
          <p:spPr>
            <a:xfrm>
              <a:off x="-45163" y="1141320"/>
              <a:ext cx="3983223" cy="2973195"/>
            </a:xfrm>
            <a:prstGeom prst="wedgeEllipseCallout">
              <a:avLst>
                <a:gd name="adj1" fmla="val -69948"/>
                <a:gd name="adj2" fmla="val -2383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" y="1560230"/>
              <a:ext cx="3914653" cy="2401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Зараз у магазинах навіть узимку можна придбати кавун чи полуницю. Але найкраще їсти продукти в той час, коли вони тільки-но дозріли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08">
            <a:off x="-466812" y="2975427"/>
            <a:ext cx="3035500" cy="4185070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6511956" y="4505705"/>
            <a:ext cx="2517000" cy="1730923"/>
            <a:chOff x="1355461" y="1193831"/>
            <a:chExt cx="3244642" cy="2395876"/>
          </a:xfrm>
        </p:grpSpPr>
        <p:sp>
          <p:nvSpPr>
            <p:cNvPr id="34" name="Овальная выноска 33"/>
            <p:cNvSpPr/>
            <p:nvPr/>
          </p:nvSpPr>
          <p:spPr>
            <a:xfrm>
              <a:off x="1355461" y="1193831"/>
              <a:ext cx="3244641" cy="2395876"/>
            </a:xfrm>
            <a:prstGeom prst="wedgeEllipseCallout">
              <a:avLst>
                <a:gd name="adj1" fmla="val 69846"/>
                <a:gd name="adj2" fmla="val -38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78804" y="1661989"/>
              <a:ext cx="3221299" cy="149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Хм…он чого ведмеді залягають у сплячку.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Виходить, узимку їм взагалі нічого їсти?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4034" flipH="1">
            <a:off x="8556480" y="3590147"/>
            <a:ext cx="2778218" cy="358478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58214" y="159032"/>
            <a:ext cx="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45E59"/>
                </a:solidFill>
              </a:rPr>
              <a:t>ЛІТО</a:t>
            </a:r>
            <a:endParaRPr lang="ru-RU" b="1" dirty="0">
              <a:solidFill>
                <a:srgbClr val="F45E5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06" y="1834676"/>
            <a:ext cx="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57BB59"/>
                </a:solidFill>
              </a:rPr>
              <a:t>ВЕСНА</a:t>
            </a:r>
            <a:endParaRPr lang="ru-RU" b="1" dirty="0">
              <a:solidFill>
                <a:srgbClr val="57BB59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48197" y="159032"/>
            <a:ext cx="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A8041"/>
                </a:solidFill>
              </a:rPr>
              <a:t>ОСІНЬ</a:t>
            </a:r>
            <a:endParaRPr lang="ru-RU" b="1" dirty="0">
              <a:solidFill>
                <a:srgbClr val="FA804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90986" y="1847813"/>
            <a:ext cx="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4395D5"/>
                </a:solidFill>
              </a:rPr>
              <a:t>ЗИМА</a:t>
            </a:r>
            <a:endParaRPr lang="ru-RU" b="1" dirty="0">
              <a:solidFill>
                <a:srgbClr val="4395D5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29364" y="606189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2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51" y="1495077"/>
            <a:ext cx="2489532" cy="2514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47" y="1415514"/>
            <a:ext cx="2408869" cy="2615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2" y="1354151"/>
            <a:ext cx="2555723" cy="2686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851">
            <a:off x="9449585" y="1375646"/>
            <a:ext cx="2483558" cy="2712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870" y="172127"/>
            <a:ext cx="2568614" cy="1077218"/>
          </a:xfrm>
          <a:prstGeom prst="rect">
            <a:avLst/>
          </a:prstGeom>
          <a:noFill/>
          <a:ln>
            <a:solidFill>
              <a:srgbClr val="FA804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Восени найбільш корисними будуть ті фрукти та овочі, які тільки достигли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45158" y="172127"/>
            <a:ext cx="3012141" cy="1384995"/>
          </a:xfrm>
          <a:prstGeom prst="rect">
            <a:avLst/>
          </a:prstGeom>
          <a:noFill/>
          <a:ln>
            <a:solidFill>
              <a:srgbClr val="4395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 зимовий період, за низької температури повітря, організм витрачає більше енергії, щоб зігрітися. Тому їжа повинна бути особливо поживною - з достатньою кількістю жирів, білків та вуглеводів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8973" y="173232"/>
            <a:ext cx="2548489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Навесні слід вживати якомога більше продуктів, багатих на вітаміни. Адже після зими організм знесилений, та й сонечка ще небагато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49136" y="172127"/>
            <a:ext cx="2584007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Влітку, за високої температури повітря, рекомендується їжа, яка містить легкозасвоювані поживні речовини, наприклад молочні та рослинні продукти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0" y="5966314"/>
            <a:ext cx="12182475" cy="891686"/>
            <a:chOff x="0" y="5966314"/>
            <a:chExt cx="12182475" cy="891686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/>
            <a:srcRect l="2464" t="88197" r="32166"/>
            <a:stretch/>
          </p:blipFill>
          <p:spPr>
            <a:xfrm>
              <a:off x="0" y="5966315"/>
              <a:ext cx="4800600" cy="89168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/>
            <a:srcRect l="2464" t="88197" r="32166"/>
            <a:stretch/>
          </p:blipFill>
          <p:spPr>
            <a:xfrm flipH="1">
              <a:off x="4800600" y="5966314"/>
              <a:ext cx="4119905" cy="89168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/>
            <a:srcRect l="2464" t="88197" r="39458"/>
            <a:stretch/>
          </p:blipFill>
          <p:spPr>
            <a:xfrm>
              <a:off x="8920505" y="5966314"/>
              <a:ext cx="3261970" cy="891685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43384" y="4019177"/>
            <a:ext cx="2699518" cy="1783976"/>
            <a:chOff x="-45162" y="1636390"/>
            <a:chExt cx="3233862" cy="2210959"/>
          </a:xfrm>
        </p:grpSpPr>
        <p:sp>
          <p:nvSpPr>
            <p:cNvPr id="34" name="Овальная выноска 33"/>
            <p:cNvSpPr/>
            <p:nvPr/>
          </p:nvSpPr>
          <p:spPr>
            <a:xfrm>
              <a:off x="-45162" y="1636390"/>
              <a:ext cx="3233862" cy="2210959"/>
            </a:xfrm>
            <a:prstGeom prst="wedgeEllipseCallout">
              <a:avLst>
                <a:gd name="adj1" fmla="val 70113"/>
                <a:gd name="adj2" fmla="val -1610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1170" y="1937764"/>
              <a:ext cx="3010397" cy="171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Ви вже добре знаєте, що дуже важливо дотримуватися режиму харчування. Але також слід знати, як харчуватися в ту чи іншу пору.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52" y="3290121"/>
            <a:ext cx="2939499" cy="367437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479406" y="4037526"/>
            <a:ext cx="3085342" cy="1940307"/>
            <a:chOff x="5448195" y="3987518"/>
            <a:chExt cx="3085342" cy="1940307"/>
          </a:xfrm>
        </p:grpSpPr>
        <p:sp>
          <p:nvSpPr>
            <p:cNvPr id="7" name="TextBox 6"/>
            <p:cNvSpPr txBox="1"/>
            <p:nvPr/>
          </p:nvSpPr>
          <p:spPr>
            <a:xfrm>
              <a:off x="5448195" y="4111943"/>
              <a:ext cx="3085342" cy="1815882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uk-UA" sz="1400" dirty="0"/>
            </a:p>
            <a:p>
              <a:pPr algn="ctr"/>
              <a:r>
                <a:rPr lang="uk-UA" sz="1400" b="1" dirty="0">
                  <a:solidFill>
                    <a:srgbClr val="4395D5"/>
                  </a:solidFill>
                </a:rPr>
                <a:t>ЗАПАМ'ЯТАЙ</a:t>
              </a:r>
            </a:p>
            <a:p>
              <a:pPr algn="ctr"/>
              <a:r>
                <a:rPr lang="uk-UA" sz="1400" dirty="0"/>
                <a:t>Дуже важливо дотримуватися режиму харчування. </a:t>
              </a:r>
              <a:r>
                <a:rPr lang="ru-RU" sz="1400" dirty="0"/>
                <a:t>Школярам слід вживати їжу 4-5 разів на день.</a:t>
              </a:r>
            </a:p>
            <a:p>
              <a:pPr algn="ctr"/>
              <a:r>
                <a:rPr lang="uk-UA" sz="1400" dirty="0"/>
                <a:t>У щоденному раціоні мають бути продукти з різних груп.</a:t>
              </a:r>
            </a:p>
            <a:p>
              <a:pPr algn="ctr"/>
              <a:endParaRPr lang="ru-RU" sz="1400" dirty="0"/>
            </a:p>
          </p:txBody>
        </p:sp>
        <p:pic>
          <p:nvPicPr>
            <p:cNvPr id="36" name="Picture 8" descr="Back To School - Магнит Для Доски Png Clipart - Full Size Clipart  (#1144776) - PinClipart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91" r="52277"/>
            <a:stretch/>
          </p:blipFill>
          <p:spPr bwMode="auto">
            <a:xfrm>
              <a:off x="6796434" y="3987518"/>
              <a:ext cx="384296" cy="33905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7885942" y="4100452"/>
            <a:ext cx="3936625" cy="2294524"/>
            <a:chOff x="5555311" y="3333128"/>
            <a:chExt cx="5570989" cy="156966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555311" y="3333884"/>
              <a:ext cx="5507136" cy="1558941"/>
            </a:xfrm>
            <a:prstGeom prst="roundRect">
              <a:avLst>
                <a:gd name="adj" fmla="val 9822"/>
              </a:avLst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55311" y="3333128"/>
              <a:ext cx="5570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dirty="0">
                  <a:solidFill>
                    <a:srgbClr val="FF3399"/>
                  </a:solidFill>
                </a:rPr>
                <a:t>Завдання</a:t>
              </a:r>
            </a:p>
            <a:p>
              <a:pPr marL="342900" indent="-342900">
                <a:buAutoNum type="arabicPeriod"/>
              </a:pPr>
              <a:r>
                <a:rPr lang="uk-UA" sz="1600" dirty="0"/>
                <a:t>Прочитай поради щодо харчування у різні пори року.</a:t>
              </a:r>
            </a:p>
            <a:p>
              <a:pPr marL="342900" indent="-342900">
                <a:buAutoNum type="arabicPeriod"/>
              </a:pPr>
              <a:r>
                <a:rPr lang="ru-RU" sz="1600" dirty="0"/>
                <a:t>Назви які продукти достигають у літню пору. А восени?</a:t>
              </a:r>
            </a:p>
            <a:p>
              <a:pPr marL="342900" indent="-342900">
                <a:buAutoNum type="arabicPeriod"/>
              </a:pPr>
              <a:r>
                <a:rPr lang="uk-UA" sz="1600" dirty="0"/>
                <a:t>Пригадай режим харчування. Які правила ти пам'ятаєш? </a:t>
              </a:r>
            </a:p>
            <a:p>
              <a:pPr marL="342900" indent="-342900">
                <a:buAutoNum type="arabicPeriod"/>
              </a:pPr>
              <a:r>
                <a:rPr lang="ru-RU" sz="1600" dirty="0"/>
                <a:t>А які весняні продукти ти знаєш? Що найкраще їсти взимку?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33396" y="2448211"/>
            <a:ext cx="222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i="1" dirty="0"/>
              <a:t>Груші, сливи, </a:t>
            </a:r>
          </a:p>
          <a:p>
            <a:pPr fontAlgn="base"/>
            <a:r>
              <a:rPr lang="uk-UA" i="1" dirty="0"/>
              <a:t>яблука</a:t>
            </a:r>
            <a:r>
              <a:rPr lang="en-US" i="1" dirty="0"/>
              <a:t>​</a:t>
            </a:r>
          </a:p>
          <a:p>
            <a:pPr fontAlgn="base"/>
            <a:r>
              <a:rPr lang="uk-UA" i="1" dirty="0"/>
              <a:t>Гарбузи, картопля, капуста</a:t>
            </a:r>
            <a:r>
              <a:rPr lang="en-US" i="1" dirty="0"/>
              <a:t>​</a:t>
            </a:r>
          </a:p>
          <a:p>
            <a:endParaRPr lang="ru-RU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15153" y="2304495"/>
            <a:ext cx="2852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fontAlgn="base">
              <a:defRPr i="1"/>
            </a:lvl1pPr>
          </a:lstStyle>
          <a:p>
            <a:r>
              <a:rPr lang="uk-UA" dirty="0"/>
              <a:t>Калина, горіхи</a:t>
            </a:r>
            <a:r>
              <a:rPr lang="en-US" dirty="0"/>
              <a:t>​</a:t>
            </a:r>
          </a:p>
          <a:p>
            <a:r>
              <a:rPr lang="uk-UA" dirty="0"/>
              <a:t>Картопля, квашена капуста,</a:t>
            </a:r>
            <a:r>
              <a:rPr lang="en-US" dirty="0"/>
              <a:t>​</a:t>
            </a:r>
          </a:p>
          <a:p>
            <a:r>
              <a:rPr lang="uk-UA" dirty="0"/>
              <a:t>Каші з м’ясом, </a:t>
            </a:r>
          </a:p>
          <a:p>
            <a:r>
              <a:rPr lang="uk-UA" dirty="0"/>
              <a:t>заморожені овочі</a:t>
            </a:r>
            <a:r>
              <a:rPr lang="en-US" dirty="0"/>
              <a:t>​</a:t>
            </a:r>
          </a:p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939289" y="2304495"/>
            <a:ext cx="1997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fontAlgn="base">
              <a:defRPr i="1"/>
            </a:lvl1pPr>
          </a:lstStyle>
          <a:p>
            <a:r>
              <a:rPr lang="uk-UA" dirty="0"/>
              <a:t>Петрушка, кріп, рукола,</a:t>
            </a:r>
            <a:r>
              <a:rPr lang="en-US" dirty="0"/>
              <a:t>​</a:t>
            </a:r>
          </a:p>
          <a:p>
            <a:r>
              <a:rPr lang="uk-UA" dirty="0"/>
              <a:t>Огірок, редиска</a:t>
            </a:r>
            <a:r>
              <a:rPr lang="en-US" dirty="0"/>
              <a:t>​</a:t>
            </a:r>
          </a:p>
          <a:p>
            <a:r>
              <a:rPr lang="uk-UA" dirty="0"/>
              <a:t>полуниця</a:t>
            </a:r>
            <a:r>
              <a:rPr lang="en-US" dirty="0"/>
              <a:t>​</a:t>
            </a:r>
          </a:p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9659800" y="2452726"/>
            <a:ext cx="2172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fontAlgn="base">
              <a:defRPr i="1"/>
            </a:lvl1pPr>
          </a:lstStyle>
          <a:p>
            <a:r>
              <a:rPr lang="uk-UA" dirty="0"/>
              <a:t>Полуниця, черешня, кавун </a:t>
            </a:r>
            <a:r>
              <a:rPr lang="en-US" dirty="0"/>
              <a:t>​</a:t>
            </a:r>
          </a:p>
          <a:p>
            <a:r>
              <a:rPr lang="uk-UA" dirty="0"/>
              <a:t>Помідори, огірки, перець</a:t>
            </a:r>
            <a:endParaRPr lang="en-US" dirty="0"/>
          </a:p>
          <a:p>
            <a:r>
              <a:rPr lang="uk-UA" dirty="0"/>
              <a:t>​</a:t>
            </a:r>
          </a:p>
          <a:p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217466" y="603015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8"/>
          <a:stretch/>
        </p:blipFill>
        <p:spPr>
          <a:xfrm>
            <a:off x="1" y="4967281"/>
            <a:ext cx="12192000" cy="1890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0" y="495582"/>
            <a:ext cx="7967624" cy="5311749"/>
          </a:xfrm>
          <a:prstGeom prst="rect">
            <a:avLst/>
          </a:prstGeom>
        </p:spPr>
      </p:pic>
      <p:pic>
        <p:nvPicPr>
          <p:cNvPr id="1028" name="Picture 4" descr="Тыкв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9341" y="4951252"/>
            <a:ext cx="1602376" cy="15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6" r="14775"/>
          <a:stretch/>
        </p:blipFill>
        <p:spPr>
          <a:xfrm flipH="1">
            <a:off x="-9939" y="964096"/>
            <a:ext cx="4025348" cy="161640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87682" y="98349"/>
            <a:ext cx="4499136" cy="955388"/>
            <a:chOff x="487682" y="98349"/>
            <a:chExt cx="4499136" cy="95538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87682" y="98349"/>
              <a:ext cx="4476204" cy="955388"/>
            </a:xfrm>
            <a:prstGeom prst="roundRect">
              <a:avLst/>
            </a:prstGeom>
            <a:solidFill>
              <a:schemeClr val="bg1">
                <a:alpha val="39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455" y="114378"/>
              <a:ext cx="4388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Овочі й фрукти є природним джерелом вітамінів. Тому вони завжди мають бути присутні у добовому раціоні.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696264" y="922598"/>
            <a:ext cx="4278838" cy="1699404"/>
            <a:chOff x="6367955" y="1750428"/>
            <a:chExt cx="4988022" cy="1209805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367955" y="1750428"/>
              <a:ext cx="4988022" cy="1036466"/>
            </a:xfrm>
            <a:prstGeom prst="roundRect">
              <a:avLst>
                <a:gd name="adj" fmla="val 9490"/>
              </a:avLst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91956" y="1775919"/>
              <a:ext cx="4918355" cy="1184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b="1" dirty="0">
                  <a:solidFill>
                    <a:srgbClr val="FF3399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Завдання </a:t>
              </a:r>
              <a:br>
                <a:rPr lang="uk-UA" b="1" dirty="0">
                  <a:solidFill>
                    <a:srgbClr val="FF3399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dirty="0"/>
                <a:t>Букви у назвах переплутались. Відгадай зашифровані слова. Які з вказаних продуктів не ростуть на деревах?</a:t>
              </a:r>
              <a:endParaRPr lang="ru-RU" dirty="0"/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923156" y="3498188"/>
            <a:ext cx="2699518" cy="1783976"/>
            <a:chOff x="-45162" y="1636390"/>
            <a:chExt cx="3233862" cy="2210959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-45162" y="1636390"/>
              <a:ext cx="3233862" cy="2210959"/>
            </a:xfrm>
            <a:prstGeom prst="wedgeEllipseCallout">
              <a:avLst>
                <a:gd name="adj1" fmla="val -70862"/>
                <a:gd name="adj2" fmla="val 5126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1170" y="1937764"/>
              <a:ext cx="3010397" cy="171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Яка чудова пора урожаю!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Можна гарно провести час і зробити з гарбуза веселу маску чи ліхтарик, а потім приготувати смачну гарбузову кашу.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425">
            <a:off x="-517649" y="2630377"/>
            <a:ext cx="3263828" cy="44998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075786" y="4499190"/>
            <a:ext cx="2329472" cy="1623424"/>
            <a:chOff x="-45162" y="1636390"/>
            <a:chExt cx="3233862" cy="2210959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-45162" y="1636390"/>
              <a:ext cx="3233862" cy="2210959"/>
            </a:xfrm>
            <a:prstGeom prst="wedgeEllipseCallout">
              <a:avLst>
                <a:gd name="adj1" fmla="val 70113"/>
                <a:gd name="adj2" fmla="val -1610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1840" y="2010792"/>
              <a:ext cx="2779857" cy="118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Гарбуз – надзвичайно корисний. Давай більше дізнаємося про користь осінніх продуктів.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8836482" y="3476106"/>
            <a:ext cx="2738642" cy="3763098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4618641" y="1309290"/>
            <a:ext cx="6904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РИБА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2876" y="1880016"/>
            <a:ext cx="8467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СЛИВА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85818" y="1097779"/>
            <a:ext cx="9862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ЯБЛУКО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6816" y="2347083"/>
            <a:ext cx="6900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ЯЙЦЕ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9090" y="1935971"/>
            <a:ext cx="6900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ГОРІХ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1653" y="2685961"/>
            <a:ext cx="8543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ГРУША</a:t>
            </a:r>
            <a:endParaRPr lang="ru-RU" sz="1600" b="1" dirty="0">
              <a:solidFill>
                <a:srgbClr val="EF785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68577" y="3294723"/>
            <a:ext cx="10859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EF7858"/>
                </a:solidFill>
              </a:rPr>
              <a:t>КВАСОЛЯ</a:t>
            </a:r>
            <a:endParaRPr lang="ru-RU" sz="1600" b="1" dirty="0">
              <a:solidFill>
                <a:srgbClr val="EF7858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18773" y="606420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5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груша PNG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47">
            <a:off x="7875678" y="4817124"/>
            <a:ext cx="990739" cy="1393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груша PNG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239">
            <a:off x="7180495" y="4834215"/>
            <a:ext cx="990739" cy="1393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022" b="3426"/>
          <a:stretch/>
        </p:blipFill>
        <p:spPr>
          <a:xfrm>
            <a:off x="580730" y="270532"/>
            <a:ext cx="8174899" cy="3242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69" t="3634" r="1875" b="2826"/>
          <a:stretch/>
        </p:blipFill>
        <p:spPr>
          <a:xfrm>
            <a:off x="9601629" y="323813"/>
            <a:ext cx="1935465" cy="145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69C9F2"/>
            </a:solidFill>
          </a:ln>
          <a:effectLst/>
        </p:spPr>
      </p:pic>
      <p:pic>
        <p:nvPicPr>
          <p:cNvPr id="1028" name="Picture 4" descr="груша PNG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75" y="5074428"/>
            <a:ext cx="990739" cy="1393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rot - PNG image with transparent background | Free Png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14" y="4866430"/>
            <a:ext cx="3695801" cy="14362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4034" flipH="1">
            <a:off x="8646269" y="3155217"/>
            <a:ext cx="2990520" cy="3858721"/>
          </a:xfrm>
          <a:prstGeom prst="rect">
            <a:avLst/>
          </a:prstGeom>
        </p:spPr>
      </p:pic>
      <p:pic>
        <p:nvPicPr>
          <p:cNvPr id="2052" name="Picture 4" descr="Яблоко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3" y="5000497"/>
            <a:ext cx="905219" cy="835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Яблоко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219">
            <a:off x="1635280" y="5158808"/>
            <a:ext cx="1068146" cy="985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Яблоко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082" flipH="1">
            <a:off x="561245" y="5284499"/>
            <a:ext cx="955472" cy="985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Яблоко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082" flipH="1">
            <a:off x="1184292" y="5474515"/>
            <a:ext cx="899940" cy="928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9109829" y="2201377"/>
            <a:ext cx="2919069" cy="1172469"/>
            <a:chOff x="6047445" y="4785899"/>
            <a:chExt cx="2376951" cy="95472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6047445" y="4785899"/>
              <a:ext cx="2376951" cy="954723"/>
              <a:chOff x="7497542" y="1143010"/>
              <a:chExt cx="3048716" cy="1451846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7497542" y="1143010"/>
                <a:ext cx="3048716" cy="1451846"/>
                <a:chOff x="4630919" y="291754"/>
                <a:chExt cx="2933619" cy="1262374"/>
              </a:xfrm>
            </p:grpSpPr>
            <p:grpSp>
              <p:nvGrpSpPr>
                <p:cNvPr id="28" name="Группа 12">
                  <a:extLst>
                    <a:ext uri="{FF2B5EF4-FFF2-40B4-BE49-F238E27FC236}">
                      <a16:creationId xmlns:a16="http://schemas.microsoft.com/office/drawing/2014/main" id="{C82B1429-6FD8-4295-B6D1-4C053D13A603}"/>
                    </a:ext>
                  </a:extLst>
                </p:cNvPr>
                <p:cNvGrpSpPr/>
                <p:nvPr/>
              </p:nvGrpSpPr>
              <p:grpSpPr>
                <a:xfrm>
                  <a:off x="4630919" y="291754"/>
                  <a:ext cx="2933619" cy="1262374"/>
                  <a:chOff x="5768413" y="2089546"/>
                  <a:chExt cx="2656485" cy="1152255"/>
                </a:xfrm>
              </p:grpSpPr>
              <p:pic>
                <p:nvPicPr>
                  <p:cNvPr id="30" name="object 2">
                    <a:extLst>
                      <a:ext uri="{FF2B5EF4-FFF2-40B4-BE49-F238E27FC236}">
                        <a16:creationId xmlns:a16="http://schemas.microsoft.com/office/drawing/2014/main" id="{B81AAEBE-7EBC-452C-AEFE-9F3180A1A648}"/>
                      </a:ext>
                    </a:extLst>
                  </p:cNvPr>
                  <p:cNvPicPr/>
                  <p:nvPr/>
                </p:nvPicPr>
                <p:blipFill rotWithShape="1">
                  <a:blip r:embed="rId11" cstate="print"/>
                  <a:srcRect l="48999" t="4789" r="6172" b="88868"/>
                  <a:stretch/>
                </p:blipFill>
                <p:spPr>
                  <a:xfrm>
                    <a:off x="5768413" y="2103761"/>
                    <a:ext cx="2656485" cy="409086"/>
                  </a:xfrm>
                  <a:prstGeom prst="rect">
                    <a:avLst/>
                  </a:prstGeom>
                </p:spPr>
              </p:pic>
              <p:sp>
                <p:nvSpPr>
                  <p:cNvPr id="31" name="Скругленный прямоугольник 8">
                    <a:extLst>
                      <a:ext uri="{FF2B5EF4-FFF2-40B4-BE49-F238E27FC236}">
                        <a16:creationId xmlns:a16="http://schemas.microsoft.com/office/drawing/2014/main" id="{935125C4-D942-47B9-B0FE-EB648D4DB151}"/>
                      </a:ext>
                    </a:extLst>
                  </p:cNvPr>
                  <p:cNvSpPr/>
                  <p:nvPr/>
                </p:nvSpPr>
                <p:spPr>
                  <a:xfrm>
                    <a:off x="5768413" y="2089546"/>
                    <a:ext cx="2656485" cy="1152255"/>
                  </a:xfrm>
                  <a:prstGeom prst="roundRect">
                    <a:avLst>
                      <a:gd name="adj" fmla="val 1881"/>
                    </a:avLst>
                  </a:prstGeom>
                  <a:noFill/>
                  <a:ln w="57150">
                    <a:solidFill>
                      <a:srgbClr val="68CDF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29" name="Скругленный прямоугольник 28"/>
                <p:cNvSpPr/>
                <p:nvPr/>
              </p:nvSpPr>
              <p:spPr>
                <a:xfrm>
                  <a:off x="4630919" y="755509"/>
                  <a:ext cx="2933619" cy="798619"/>
                </a:xfrm>
                <a:prstGeom prst="roundRect">
                  <a:avLst>
                    <a:gd name="adj" fmla="val 1932"/>
                  </a:avLst>
                </a:prstGeom>
                <a:solidFill>
                  <a:schemeClr val="bg1"/>
                </a:solidFill>
                <a:ln w="28575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7598510" y="1798470"/>
                <a:ext cx="2846780" cy="47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6086804" y="5186315"/>
              <a:ext cx="2298231" cy="476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600" dirty="0"/>
                <a:t>Яка твоя улюблена осіння страва? Чим вона корисна?</a:t>
              </a:r>
              <a:endParaRPr lang="ru-RU" sz="16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9749" y="4431686"/>
            <a:ext cx="249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D94E54"/>
                </a:solidFill>
              </a:rPr>
              <a:t>4 яблука</a:t>
            </a:r>
            <a:endParaRPr lang="ru-RU" b="1" dirty="0">
              <a:solidFill>
                <a:srgbClr val="D94E5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01915" y="4431686"/>
            <a:ext cx="249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DEB929"/>
                </a:solidFill>
              </a:rPr>
              <a:t>3 груші</a:t>
            </a:r>
            <a:endParaRPr lang="ru-RU" b="1" dirty="0">
              <a:solidFill>
                <a:srgbClr val="DEB92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30581" y="4431686"/>
            <a:ext cx="249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1704F"/>
                </a:solidFill>
              </a:rPr>
              <a:t>1 морква</a:t>
            </a:r>
            <a:endParaRPr lang="ru-RU" b="1" dirty="0">
              <a:solidFill>
                <a:srgbClr val="F1704F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62621" y="603582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mpty Корзина PNG Файл | PNG 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23" y="1829953"/>
            <a:ext cx="5151437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-662406" y="2060277"/>
            <a:ext cx="4133252" cy="5166566"/>
            <a:chOff x="-662406" y="2060277"/>
            <a:chExt cx="4133252" cy="51665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2393">
              <a:off x="-662406" y="2060277"/>
              <a:ext cx="4133252" cy="5166566"/>
            </a:xfrm>
            <a:prstGeom prst="rect">
              <a:avLst/>
            </a:prstGeom>
          </p:spPr>
        </p:pic>
        <p:pic>
          <p:nvPicPr>
            <p:cNvPr id="2050" name="Picture 2" descr="Наклейка гриб PNG - AVATAN PL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729" y="4096713"/>
              <a:ext cx="779271" cy="109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112965" y="471199"/>
            <a:ext cx="3072830" cy="2041985"/>
            <a:chOff x="112965" y="471199"/>
            <a:chExt cx="3072830" cy="2041985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112965" y="471199"/>
              <a:ext cx="3039035" cy="2041985"/>
            </a:xfrm>
            <a:prstGeom prst="wedgeEllipseCallout">
              <a:avLst>
                <a:gd name="adj1" fmla="val 3127"/>
                <a:gd name="adj2" fmla="val 800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830" y="797076"/>
              <a:ext cx="30569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Смачнюлю, поглянь, який чудовий грибочок я знайшов. Давай з'їмо його, він виглядає таким смачним!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833652" y="113364"/>
            <a:ext cx="3447684" cy="2161040"/>
            <a:chOff x="6914805" y="295244"/>
            <a:chExt cx="3447684" cy="2161040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6914805" y="295244"/>
              <a:ext cx="3447684" cy="2161040"/>
            </a:xfrm>
            <a:prstGeom prst="wedgeEllipseCallout">
              <a:avLst>
                <a:gd name="adj1" fmla="val 32468"/>
                <a:gd name="adj2" fmla="val 719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32947" y="590934"/>
              <a:ext cx="321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постривай!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Хоч гриби дуже корисні і постачають нам білок, проте ніколи не можна збирати грибів без дорослих, адже деякі з них отруйні!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59" flipH="1">
            <a:off x="8450293" y="1289828"/>
            <a:ext cx="4541249" cy="603134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469275" y="748594"/>
            <a:ext cx="4278838" cy="1055402"/>
            <a:chOff x="6367955" y="1750428"/>
            <a:chExt cx="4988022" cy="103646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367955" y="1750428"/>
              <a:ext cx="4988022" cy="1036466"/>
            </a:xfrm>
            <a:prstGeom prst="roundRect">
              <a:avLst>
                <a:gd name="adj" fmla="val 9490"/>
              </a:avLst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391956" y="1775919"/>
              <a:ext cx="4918355" cy="698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b="1" dirty="0">
                  <a:solidFill>
                    <a:srgbClr val="FF3399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Завдання </a:t>
              </a:r>
              <a:br>
                <a:rPr lang="uk-UA" b="1" dirty="0">
                  <a:solidFill>
                    <a:srgbClr val="FF3399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dirty="0"/>
                <a:t>До кошика з грибами потрапили 2 отруйні гриби. Назви їх.</a:t>
              </a:r>
              <a:endParaRPr lang="ru-RU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89835" y="3644923"/>
            <a:ext cx="1041288" cy="1321158"/>
            <a:chOff x="3589835" y="3644923"/>
            <a:chExt cx="1041288" cy="132115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8732">
              <a:off x="3706178" y="3644923"/>
              <a:ext cx="874296" cy="132115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589835" y="4421496"/>
              <a:ext cx="10412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підберезник</a:t>
              </a:r>
              <a:endParaRPr lang="ru-RU" sz="1200" dirty="0"/>
            </a:p>
          </p:txBody>
        </p:sp>
      </p:grpSp>
      <p:grpSp>
        <p:nvGrpSpPr>
          <p:cNvPr id="2053" name="Группа 2052"/>
          <p:cNvGrpSpPr/>
          <p:nvPr/>
        </p:nvGrpSpPr>
        <p:grpSpPr>
          <a:xfrm>
            <a:off x="4140955" y="5162007"/>
            <a:ext cx="1332786" cy="1362403"/>
            <a:chOff x="4140955" y="5162007"/>
            <a:chExt cx="1332786" cy="13624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9721">
              <a:off x="4140955" y="5162007"/>
              <a:ext cx="1332786" cy="136240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296735" y="5947222"/>
              <a:ext cx="9922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білий гриб</a:t>
              </a:r>
              <a:endParaRPr lang="ru-RU" sz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621887" y="4167610"/>
            <a:ext cx="1417379" cy="1318162"/>
            <a:chOff x="4621887" y="4167610"/>
            <a:chExt cx="1417379" cy="131816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887" y="4167610"/>
              <a:ext cx="1417379" cy="131816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896373" y="4831888"/>
              <a:ext cx="8052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опеньки</a:t>
              </a:r>
              <a:endParaRPr lang="ru-RU" sz="1200" dirty="0"/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5463584" y="3095401"/>
            <a:ext cx="1535560" cy="1196030"/>
            <a:chOff x="5463584" y="3095401"/>
            <a:chExt cx="1535560" cy="119603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7647">
              <a:off x="5463584" y="3095401"/>
              <a:ext cx="1535560" cy="119603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689152" y="3862197"/>
              <a:ext cx="7632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мухомор</a:t>
              </a:r>
              <a:endParaRPr lang="ru-RU" sz="1200" dirty="0"/>
            </a:p>
          </p:txBody>
        </p:sp>
      </p:grpSp>
      <p:grpSp>
        <p:nvGrpSpPr>
          <p:cNvPr id="2055" name="Группа 2054"/>
          <p:cNvGrpSpPr/>
          <p:nvPr/>
        </p:nvGrpSpPr>
        <p:grpSpPr>
          <a:xfrm>
            <a:off x="7048511" y="4891560"/>
            <a:ext cx="964930" cy="1193110"/>
            <a:chOff x="7048511" y="4891560"/>
            <a:chExt cx="964930" cy="119311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0998">
              <a:off x="7048511" y="4891560"/>
              <a:ext cx="964930" cy="119311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107142" y="5596920"/>
              <a:ext cx="712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поганка</a:t>
              </a:r>
              <a:endParaRPr lang="ru-RU" sz="1200" dirty="0"/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6815390" y="3244123"/>
            <a:ext cx="1346164" cy="1346164"/>
            <a:chOff x="6815390" y="3244123"/>
            <a:chExt cx="1346164" cy="134616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48315">
              <a:off x="6815390" y="3244123"/>
              <a:ext cx="1346164" cy="134616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54347" y="4048278"/>
              <a:ext cx="6116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груздь</a:t>
              </a:r>
              <a:endParaRPr lang="ru-RU" sz="1200" dirty="0"/>
            </a:p>
          </p:txBody>
        </p:sp>
      </p:grpSp>
      <p:grpSp>
        <p:nvGrpSpPr>
          <p:cNvPr id="2054" name="Группа 2053"/>
          <p:cNvGrpSpPr/>
          <p:nvPr/>
        </p:nvGrpSpPr>
        <p:grpSpPr>
          <a:xfrm>
            <a:off x="5492540" y="5176844"/>
            <a:ext cx="1123536" cy="1298308"/>
            <a:chOff x="5492540" y="5176844"/>
            <a:chExt cx="1123536" cy="129830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40" y="5176844"/>
              <a:ext cx="1123536" cy="129830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689102" y="5786741"/>
              <a:ext cx="8863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сироїжка</a:t>
              </a:r>
              <a:endParaRPr lang="ru-RU" sz="1200" dirty="0"/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4370333" y="3211804"/>
            <a:ext cx="1131563" cy="1136278"/>
            <a:chOff x="4370333" y="3211804"/>
            <a:chExt cx="1131563" cy="113627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9255">
              <a:off x="4370333" y="3211804"/>
              <a:ext cx="1131563" cy="113627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584908" y="3768802"/>
              <a:ext cx="7612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лисичка</a:t>
              </a:r>
              <a:endParaRPr lang="ru-RU" sz="1200" dirty="0"/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6154891" y="4218234"/>
            <a:ext cx="970052" cy="934680"/>
            <a:chOff x="6154891" y="4218234"/>
            <a:chExt cx="970052" cy="93468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895" y="4218234"/>
              <a:ext cx="945048" cy="93468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154891" y="4853057"/>
              <a:ext cx="9648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шапміньон</a:t>
              </a:r>
              <a:endParaRPr lang="ru-RU" sz="1200" dirty="0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238492" y="4732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8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-355509" y="0"/>
            <a:ext cx="13477892" cy="9688663"/>
            <a:chOff x="-355509" y="0"/>
            <a:chExt cx="13477892" cy="968866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91A7CB">
                    <a:tint val="66000"/>
                    <a:satMod val="160000"/>
                  </a:srgbClr>
                </a:gs>
                <a:gs pos="50000">
                  <a:srgbClr val="91A7CB">
                    <a:tint val="44500"/>
                    <a:satMod val="160000"/>
                  </a:srgbClr>
                </a:gs>
                <a:gs pos="100000">
                  <a:srgbClr val="91A7CB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683181" y="636608"/>
              <a:ext cx="4305232" cy="5155388"/>
            </a:xfrm>
            <a:prstGeom prst="triangle">
              <a:avLst>
                <a:gd name="adj" fmla="val 53139"/>
              </a:avLst>
            </a:prstGeom>
            <a:gradFill flip="none" rotWithShape="1">
              <a:gsLst>
                <a:gs pos="0">
                  <a:srgbClr val="476E99">
                    <a:shade val="30000"/>
                    <a:satMod val="115000"/>
                  </a:srgbClr>
                </a:gs>
                <a:gs pos="50000">
                  <a:srgbClr val="476E99">
                    <a:shade val="67500"/>
                    <a:satMod val="115000"/>
                  </a:srgbClr>
                </a:gs>
                <a:gs pos="100000">
                  <a:srgbClr val="476E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>
              <a:off x="0" y="636608"/>
              <a:ext cx="2835797" cy="5440101"/>
            </a:xfrm>
            <a:prstGeom prst="triangle">
              <a:avLst>
                <a:gd name="adj" fmla="val 34364"/>
              </a:avLst>
            </a:prstGeom>
            <a:solidFill>
              <a:srgbClr val="577E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6076709"/>
              <a:ext cx="12192000" cy="781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Хорда 2"/>
            <p:cNvSpPr/>
            <p:nvPr/>
          </p:nvSpPr>
          <p:spPr>
            <a:xfrm rot="5400000">
              <a:off x="4242928" y="809208"/>
              <a:ext cx="4281018" cy="13477892"/>
            </a:xfrm>
            <a:prstGeom prst="chord">
              <a:avLst>
                <a:gd name="adj1" fmla="val 5764522"/>
                <a:gd name="adj2" fmla="val 15388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/>
            <p:cNvSpPr/>
            <p:nvPr/>
          </p:nvSpPr>
          <p:spPr>
            <a:xfrm flipH="1">
              <a:off x="2349859" y="1807155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/>
            <p:cNvSpPr/>
            <p:nvPr/>
          </p:nvSpPr>
          <p:spPr>
            <a:xfrm flipH="1">
              <a:off x="433902" y="597888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/>
            <p:cNvSpPr/>
            <p:nvPr/>
          </p:nvSpPr>
          <p:spPr>
            <a:xfrm flipH="1">
              <a:off x="9323902" y="1412044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/>
            <p:cNvSpPr/>
            <p:nvPr/>
          </p:nvSpPr>
          <p:spPr>
            <a:xfrm flipH="1">
              <a:off x="6687946" y="2653277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/>
            <p:cNvSpPr/>
            <p:nvPr/>
          </p:nvSpPr>
          <p:spPr>
            <a:xfrm flipH="1">
              <a:off x="10097191" y="4470090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/>
            <p:cNvSpPr/>
            <p:nvPr/>
          </p:nvSpPr>
          <p:spPr>
            <a:xfrm flipH="1">
              <a:off x="3352181" y="4705773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/>
            <p:cNvSpPr/>
            <p:nvPr/>
          </p:nvSpPr>
          <p:spPr>
            <a:xfrm flipH="1">
              <a:off x="4906486" y="654474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/>
            <p:cNvSpPr/>
            <p:nvPr/>
          </p:nvSpPr>
          <p:spPr>
            <a:xfrm flipH="1">
              <a:off x="464410" y="4503251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/>
            <p:cNvSpPr/>
            <p:nvPr/>
          </p:nvSpPr>
          <p:spPr>
            <a:xfrm flipH="1">
              <a:off x="7346264" y="4429195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/>
            <p:cNvSpPr/>
            <p:nvPr/>
          </p:nvSpPr>
          <p:spPr>
            <a:xfrm flipH="1">
              <a:off x="11101902" y="260577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/>
            <p:cNvSpPr/>
            <p:nvPr/>
          </p:nvSpPr>
          <p:spPr>
            <a:xfrm flipH="1">
              <a:off x="4737892" y="2619410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/>
            <p:cNvSpPr/>
            <p:nvPr/>
          </p:nvSpPr>
          <p:spPr>
            <a:xfrm flipH="1">
              <a:off x="8900569" y="3263912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/>
            <p:cNvSpPr/>
            <p:nvPr/>
          </p:nvSpPr>
          <p:spPr>
            <a:xfrm flipH="1">
              <a:off x="7534613" y="204132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/>
            <p:cNvSpPr/>
            <p:nvPr/>
          </p:nvSpPr>
          <p:spPr>
            <a:xfrm flipH="1">
              <a:off x="1326144" y="3138834"/>
              <a:ext cx="115731" cy="10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-20959" y="1903949"/>
            <a:ext cx="2866968" cy="1960094"/>
            <a:chOff x="112965" y="660088"/>
            <a:chExt cx="3064129" cy="1853096"/>
          </a:xfrm>
        </p:grpSpPr>
        <p:sp>
          <p:nvSpPr>
            <p:cNvPr id="44" name="Овальная выноска 43"/>
            <p:cNvSpPr/>
            <p:nvPr/>
          </p:nvSpPr>
          <p:spPr>
            <a:xfrm>
              <a:off x="112965" y="660088"/>
              <a:ext cx="3064129" cy="1853096"/>
            </a:xfrm>
            <a:prstGeom prst="wedgeEllipseCallout">
              <a:avLst>
                <a:gd name="adj1" fmla="val 3127"/>
                <a:gd name="adj2" fmla="val 800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0129" y="1033034"/>
              <a:ext cx="3056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Хоча взимку нічого не росте, але я дуже люблю цю пору. Є стільки смачного варення!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461995" y="101003"/>
            <a:ext cx="4300150" cy="2425549"/>
            <a:chOff x="-1258593" y="-73002"/>
            <a:chExt cx="4435688" cy="2586186"/>
          </a:xfrm>
        </p:grpSpPr>
        <p:sp>
          <p:nvSpPr>
            <p:cNvPr id="47" name="Овальная выноска 46"/>
            <p:cNvSpPr/>
            <p:nvPr/>
          </p:nvSpPr>
          <p:spPr>
            <a:xfrm>
              <a:off x="-1258593" y="-73002"/>
              <a:ext cx="4435688" cy="2586186"/>
            </a:xfrm>
            <a:prstGeom prst="wedgeEllipseCallout">
              <a:avLst>
                <a:gd name="adj1" fmla="val 31575"/>
                <a:gd name="adj2" fmla="val 7344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743160" y="293206"/>
              <a:ext cx="3499192" cy="187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Так, Питайлику. Але взимку організм потребує багато поживних речовин. І треба якомога більше урізноманітнювати раціон і їсти не лише варення.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59" flipH="1">
            <a:off x="8907332" y="1666100"/>
            <a:ext cx="4134308" cy="549087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/>
          <a:srcRect l="3418" t="5156" r="4947" b="3099"/>
          <a:stretch/>
        </p:blipFill>
        <p:spPr>
          <a:xfrm>
            <a:off x="2575180" y="101003"/>
            <a:ext cx="2467173" cy="2176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69C9F2"/>
            </a:solidFill>
          </a:ln>
          <a:effectLst/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/>
          <a:srcRect l="1506" t="2110" r="314" b="5127"/>
          <a:stretch/>
        </p:blipFill>
        <p:spPr>
          <a:xfrm>
            <a:off x="4274477" y="4226741"/>
            <a:ext cx="3793525" cy="2323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3323703" y="2718076"/>
            <a:ext cx="5854456" cy="1079917"/>
            <a:chOff x="3323703" y="2718076"/>
            <a:chExt cx="5854456" cy="1079917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3323703" y="2718076"/>
              <a:ext cx="5748735" cy="1079917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69C9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60285" y="2784126"/>
              <a:ext cx="5717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Важливим джерелом вітаміну </a:t>
              </a:r>
              <a:r>
                <a:rPr lang="uk-UA" b="1" dirty="0"/>
                <a:t>С</a:t>
              </a:r>
              <a:r>
                <a:rPr lang="uk-UA" dirty="0"/>
                <a:t> взимку є капуста.</a:t>
              </a:r>
            </a:p>
            <a:p>
              <a:r>
                <a:rPr lang="uk-UA" dirty="0"/>
                <a:t>Свіжа білокачанна капуста містить приблизно стільки ж вітаміну </a:t>
              </a:r>
              <a:r>
                <a:rPr lang="uk-UA" b="1" dirty="0"/>
                <a:t>С</a:t>
              </a:r>
              <a:r>
                <a:rPr lang="uk-UA" dirty="0"/>
                <a:t>, скільки апельсин та лимон</a:t>
              </a:r>
              <a:endParaRPr lang="ru-RU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-181127" y="2886519"/>
            <a:ext cx="3614751" cy="4385657"/>
            <a:chOff x="-181127" y="2886519"/>
            <a:chExt cx="3614751" cy="438565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2092">
              <a:off x="-181127" y="2886519"/>
              <a:ext cx="3508525" cy="4385657"/>
            </a:xfrm>
            <a:prstGeom prst="rect">
              <a:avLst/>
            </a:prstGeom>
          </p:spPr>
        </p:pic>
        <p:pic>
          <p:nvPicPr>
            <p:cNvPr id="55" name="Picture 6" descr="Варенье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003" y="4960354"/>
              <a:ext cx="1101621" cy="129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72879" y="10307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5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2850204"/>
          </a:xfrm>
          <a:prstGeom prst="rect">
            <a:avLst/>
          </a:prstGeom>
          <a:solidFill>
            <a:srgbClr val="D6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6529"/>
            <a:ext cx="12218156" cy="416147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787746" y="1906023"/>
            <a:ext cx="2664701" cy="1312809"/>
            <a:chOff x="406155" y="1040631"/>
            <a:chExt cx="2847952" cy="1241144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406155" y="1040631"/>
              <a:ext cx="2823888" cy="1241144"/>
            </a:xfrm>
            <a:prstGeom prst="wedgeEllipseCallout">
              <a:avLst>
                <a:gd name="adj1" fmla="val -9529"/>
                <a:gd name="adj2" fmla="val 726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4194" y="1121938"/>
              <a:ext cx="2829913" cy="8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Ура!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Веснонька прийшла!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Радість нам принесла!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208582" y="326723"/>
            <a:ext cx="3213623" cy="1896772"/>
            <a:chOff x="-374069" y="457987"/>
            <a:chExt cx="3434623" cy="1793229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-374069" y="457987"/>
              <a:ext cx="3434623" cy="1793229"/>
            </a:xfrm>
            <a:prstGeom prst="wedgeEllipseCallout">
              <a:avLst>
                <a:gd name="adj1" fmla="val 3127"/>
                <a:gd name="adj2" fmla="val 800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318388" y="697193"/>
              <a:ext cx="3378942" cy="1396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І не тільки радість, а й багато вітамінів. Давай дізнаємося, як слід харчуватися навесні, щоб мати багато енергії.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>
            <a:off x="9952771" y="3323238"/>
            <a:ext cx="3040355" cy="322674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 flipH="1">
            <a:off x="-651623" y="3145220"/>
            <a:ext cx="2586191" cy="26570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8"/>
          <a:stretch/>
        </p:blipFill>
        <p:spPr>
          <a:xfrm>
            <a:off x="5860026" y="-18100"/>
            <a:ext cx="6358131" cy="32663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295" t="6434" r="3214" b="1"/>
          <a:stretch/>
        </p:blipFill>
        <p:spPr>
          <a:xfrm>
            <a:off x="7243738" y="2262139"/>
            <a:ext cx="4097088" cy="97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36299"/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697" t="2049" r="959" b="1919"/>
          <a:stretch/>
        </p:blipFill>
        <p:spPr>
          <a:xfrm>
            <a:off x="7578292" y="326723"/>
            <a:ext cx="4529847" cy="16318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7" y="3014"/>
            <a:ext cx="3627421" cy="152140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23346" y="84936"/>
            <a:ext cx="2580539" cy="3101572"/>
            <a:chOff x="123346" y="84936"/>
            <a:chExt cx="2500181" cy="310157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23347" y="84936"/>
              <a:ext cx="2500180" cy="3101572"/>
            </a:xfrm>
            <a:prstGeom prst="roundRect">
              <a:avLst>
                <a:gd name="adj" fmla="val 8737"/>
              </a:avLst>
            </a:prstGeom>
            <a:solidFill>
              <a:schemeClr val="bg1">
                <a:alpha val="57000"/>
              </a:scheme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3346" y="183917"/>
              <a:ext cx="250018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Навесні організм ослаблений. Адже взимку він отримував менше сонця і вітамінів. Але цього можна уникнути, якщо вживати свіжі овочі, зелень та інші продукти, багаті на вітаміни та мікроелементи.</a:t>
              </a:r>
              <a:endParaRPr lang="ru-RU" dirty="0"/>
            </a:p>
          </p:txBody>
        </p:sp>
      </p:grpSp>
      <p:sp>
        <p:nvSpPr>
          <p:cNvPr id="27" name="TextBox 26"/>
          <p:cNvSpPr txBox="1"/>
          <p:nvPr/>
        </p:nvSpPr>
        <p:spPr>
          <a:xfrm rot="21146737">
            <a:off x="1400165" y="4018299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Редиска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 rot="189614">
            <a:off x="2148204" y="4804543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Морква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 rot="343068">
            <a:off x="4144670" y="4831662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Огірок</a:t>
            </a:r>
            <a:endParaRPr lang="ru-RU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48962" y="5001891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Помідор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 rot="434289">
            <a:off x="7930969" y="4126264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Кріп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8781261" y="5014326"/>
            <a:ext cx="16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Цибуля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2007576" y="6200107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2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643274" y="6200107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3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699843" y="6209949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1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148183" y="6193922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5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521240" y="6195759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6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544809" y="6209949"/>
            <a:ext cx="3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4</a:t>
            </a:r>
            <a:endParaRPr lang="ru-RU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23347" y="604435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6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1085</Words>
  <Application>Microsoft Office PowerPoint</Application>
  <PresentationFormat>Широкоэкранный</PresentationFormat>
  <Paragraphs>160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199</cp:revision>
  <dcterms:created xsi:type="dcterms:W3CDTF">2022-05-22T18:06:43Z</dcterms:created>
  <dcterms:modified xsi:type="dcterms:W3CDTF">2022-06-16T10:15:43Z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2022-06-15T13:48:59Z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c1e3d90f-24d7-435d-82c3-86ee45b2400f</vt:lpwstr>
  </property>
  <property fmtid="{D5CDD505-2E9C-101B-9397-08002B2CF9AE}" pid="8" name="MSIP_Label_1ada0a2f-b917-4d51-b0d0-d418a10c8b23_ContentBits">
    <vt:lpwstr>0</vt:lpwstr>
  </property>
</Properties>
</file>