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72" r:id="rId4"/>
    <p:sldId id="274" r:id="rId5"/>
    <p:sldId id="259" r:id="rId6"/>
    <p:sldId id="260" r:id="rId7"/>
    <p:sldId id="275" r:id="rId8"/>
    <p:sldId id="276" r:id="rId9"/>
    <p:sldId id="277" r:id="rId10"/>
    <p:sldId id="278" r:id="rId11"/>
    <p:sldId id="265" r:id="rId12"/>
    <p:sldId id="279" r:id="rId13"/>
    <p:sldId id="280" r:id="rId14"/>
    <p:sldId id="28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s7NO97/BdNh2va8pQ6dDUw==" hashData="t4PmEjzHbrAJfOWB7gD0e8eTZKu1YLe7wKNVbCRKe+78DTY+WebKJtk8HLCYis4DSjAhkK27iPBk4KdMZuED/g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emchuk,Sofiia,UA-Kyiv" initials="VK" lastIdx="23" clrIdx="0">
    <p:extLst>
      <p:ext uri="{19B8F6BF-5375-455C-9EA6-DF929625EA0E}">
        <p15:presenceInfo xmlns:p15="http://schemas.microsoft.com/office/powerpoint/2012/main" userId="S::Sofiia.Veremchuk@ua.nestle.com::be460084-cfb1-4c63-8380-98615d65a8c1" providerId="AD"/>
      </p:ext>
    </p:extLst>
  </p:cmAuthor>
  <p:cmAuthor id="2" name="Acer" initials="A" lastIdx="3" clrIdx="1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67A0"/>
    <a:srgbClr val="3D94C5"/>
    <a:srgbClr val="64CEF7"/>
    <a:srgbClr val="F56098"/>
    <a:srgbClr val="CBE7FB"/>
    <a:srgbClr val="F3FAFF"/>
    <a:srgbClr val="F4B0D1"/>
    <a:srgbClr val="87C5E4"/>
    <a:srgbClr val="B14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9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32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092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91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24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424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28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7598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77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58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37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12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35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6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4.png"/><Relationship Id="rId4" Type="http://schemas.openxmlformats.org/officeDocument/2006/relationships/image" Target="../media/image43.png"/><Relationship Id="rId9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7.jpeg"/><Relationship Id="rId4" Type="http://schemas.openxmlformats.org/officeDocument/2006/relationships/image" Target="../media/image5.png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Фон меловая доска зеленая - 34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0"/>
            <a:ext cx="12192000" cy="68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" y="128203"/>
            <a:ext cx="1219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Урок </a:t>
            </a:r>
            <a:r>
              <a:rPr lang="ru-RU" sz="3200" b="1" i="1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latin typeface="Comic Sans MS" panose="030F0702030302020204" pitchFamily="66" charset="0"/>
              </a:rPr>
              <a:t>3</a:t>
            </a:r>
            <a:r>
              <a:rPr lang="ru-RU" sz="3200" b="1" i="1" cap="none" spc="0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: Раціон харчування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6480780" y="1396458"/>
            <a:ext cx="5487572" cy="1946419"/>
            <a:chOff x="101392" y="146756"/>
            <a:chExt cx="2545117" cy="287866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01392" y="146756"/>
              <a:ext cx="2489161" cy="2878666"/>
            </a:xfrm>
            <a:prstGeom prst="roundRect">
              <a:avLst>
                <a:gd name="adj" fmla="val 4920"/>
              </a:avLst>
            </a:prstGeom>
            <a:solidFill>
              <a:srgbClr val="1E6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4988" y="314703"/>
              <a:ext cx="2451521" cy="2321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>
                  <a:solidFill>
                    <a:schemeClr val="bg1"/>
                  </a:solidFill>
                </a:rPr>
                <a:t>Наші герої запрошують дітей та дорослих до подорожі чарівною країною Здорового харчування.</a:t>
              </a:r>
            </a:p>
            <a:p>
              <a:r>
                <a:rPr lang="uk-UA" sz="1600" dirty="0">
                  <a:solidFill>
                    <a:schemeClr val="bg1"/>
                  </a:solidFill>
                </a:rPr>
                <a:t>Щоб приєднатися та пройти курс повноцінно, використовуючи відео, плани уроків, рецепти та ін. потрібно зареєструватися на сайті за </a:t>
              </a:r>
              <a:r>
                <a:rPr lang="en-US" sz="1600" dirty="0">
                  <a:solidFill>
                    <a:schemeClr val="bg1"/>
                  </a:solidFill>
                </a:rPr>
                <a:t>QR</a:t>
              </a:r>
              <a:r>
                <a:rPr lang="uk-UA" sz="1600" dirty="0">
                  <a:solidFill>
                    <a:schemeClr val="bg1"/>
                  </a:solidFill>
                </a:rPr>
                <a:t>-кодом</a:t>
              </a:r>
            </a:p>
            <a:p>
              <a:r>
                <a:rPr lang="uk-UA" sz="1600" dirty="0">
                  <a:solidFill>
                    <a:schemeClr val="bg1"/>
                  </a:solidFill>
                </a:rPr>
                <a:t>УВАГА: Реєстрація тільки для дорослих.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878" y="4081666"/>
            <a:ext cx="2069768" cy="2069768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3705454" y="3382434"/>
            <a:ext cx="3012439" cy="2471612"/>
            <a:chOff x="3705454" y="3382434"/>
            <a:chExt cx="3012439" cy="2471612"/>
          </a:xfrm>
        </p:grpSpPr>
        <p:sp>
          <p:nvSpPr>
            <p:cNvPr id="26" name="Овальная выноска 25"/>
            <p:cNvSpPr/>
            <p:nvPr/>
          </p:nvSpPr>
          <p:spPr>
            <a:xfrm>
              <a:off x="3705454" y="3382434"/>
              <a:ext cx="3012439" cy="2471612"/>
            </a:xfrm>
            <a:prstGeom prst="wedgeEllipseCallout">
              <a:avLst>
                <a:gd name="adj1" fmla="val 64816"/>
                <a:gd name="adj2" fmla="val 27086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88568" y="3691713"/>
              <a:ext cx="2431021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Привіт, Смачнюлю! Не можу дочекатися на нову подорож…Проте сьогодні я трохи кволий  - не встиг поснідати..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311758" y="824175"/>
            <a:ext cx="3434035" cy="2456273"/>
            <a:chOff x="2920760" y="1176809"/>
            <a:chExt cx="2842548" cy="2142824"/>
          </a:xfrm>
        </p:grpSpPr>
        <p:sp>
          <p:nvSpPr>
            <p:cNvPr id="29" name="Овальная выноска 28"/>
            <p:cNvSpPr/>
            <p:nvPr/>
          </p:nvSpPr>
          <p:spPr>
            <a:xfrm>
              <a:off x="2920760" y="1176809"/>
              <a:ext cx="2842548" cy="2142824"/>
            </a:xfrm>
            <a:prstGeom prst="wedgeEllipseCallout">
              <a:avLst>
                <a:gd name="adj1" fmla="val -49113"/>
                <a:gd name="adj2" fmla="val 51534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23308" y="1546942"/>
              <a:ext cx="2637450" cy="1584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Привіт, Питайлику! Дуже погано, адже сніданок дуже важливий прийом їжі – він заряджає нас енергією на день. Давай згадаємо, як має виглядати режим здорового харчування.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481">
            <a:off x="-669985" y="1621973"/>
            <a:ext cx="4386203" cy="54827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t="35085" r="54834" b="12104"/>
          <a:stretch/>
        </p:blipFill>
        <p:spPr>
          <a:xfrm rot="183932">
            <a:off x="6310483" y="3008592"/>
            <a:ext cx="2868705" cy="362174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3224" y="228137"/>
            <a:ext cx="1260015" cy="515461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0" y="6538772"/>
            <a:ext cx="12192000" cy="26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dirty="0">
                <a:solidFill>
                  <a:schemeClr val="bg1"/>
                </a:solidFill>
              </a:rPr>
              <a:t>Курс розроблено на замовлення компанії «Нестле Україна» в рамках </a:t>
            </a:r>
            <a:r>
              <a:rPr lang="en-US" sz="1100" dirty="0">
                <a:solidFill>
                  <a:schemeClr val="bg1"/>
                </a:solidFill>
              </a:rPr>
              <a:t>NESTLE FOR HEALTHIER KIDS GLOBAL PROGRAMME </a:t>
            </a:r>
            <a:r>
              <a:rPr lang="uk-UA" sz="1100" dirty="0">
                <a:solidFill>
                  <a:schemeClr val="bg1"/>
                </a:solidFill>
              </a:rPr>
              <a:t>і не призначене для копіювання, редагування та продажу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313880" y="16135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3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64" t="88197" r="32166"/>
          <a:stretch/>
        </p:blipFill>
        <p:spPr>
          <a:xfrm>
            <a:off x="0" y="5966315"/>
            <a:ext cx="4800600" cy="8916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464" t="88197" r="32166"/>
          <a:stretch/>
        </p:blipFill>
        <p:spPr>
          <a:xfrm flipH="1">
            <a:off x="4800600" y="5966314"/>
            <a:ext cx="4119905" cy="8916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464" t="88197" r="39458"/>
          <a:stretch/>
        </p:blipFill>
        <p:spPr>
          <a:xfrm>
            <a:off x="8920505" y="5966314"/>
            <a:ext cx="3261970" cy="891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16" y="2639"/>
            <a:ext cx="5180784" cy="17465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05976"/>
            <a:ext cx="1433457" cy="829894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2664142" y="2314588"/>
            <a:ext cx="2136458" cy="1436149"/>
            <a:chOff x="5837773" y="4891316"/>
            <a:chExt cx="3954316" cy="2078813"/>
          </a:xfrm>
        </p:grpSpPr>
        <p:sp>
          <p:nvSpPr>
            <p:cNvPr id="18" name="Овальная выноска 17"/>
            <p:cNvSpPr/>
            <p:nvPr/>
          </p:nvSpPr>
          <p:spPr>
            <a:xfrm>
              <a:off x="5902043" y="4891316"/>
              <a:ext cx="3890046" cy="2078813"/>
            </a:xfrm>
            <a:prstGeom prst="wedgeEllipseCallout">
              <a:avLst>
                <a:gd name="adj1" fmla="val -5479"/>
                <a:gd name="adj2" fmla="val 743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37773" y="5151091"/>
              <a:ext cx="3954314" cy="155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Смачнюлю, а берегти воду – значить пити менше?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847708" y="38975"/>
            <a:ext cx="4300653" cy="2687758"/>
            <a:chOff x="5264251" y="4269418"/>
            <a:chExt cx="4517600" cy="2903390"/>
          </a:xfrm>
        </p:grpSpPr>
        <p:sp>
          <p:nvSpPr>
            <p:cNvPr id="21" name="Овальная выноска 20"/>
            <p:cNvSpPr/>
            <p:nvPr/>
          </p:nvSpPr>
          <p:spPr>
            <a:xfrm>
              <a:off x="5264251" y="4269418"/>
              <a:ext cx="4517600" cy="2685440"/>
            </a:xfrm>
            <a:prstGeom prst="wedgeEllipseCallout">
              <a:avLst>
                <a:gd name="adj1" fmla="val 24270"/>
                <a:gd name="adj2" fmla="val 7882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24449" y="4679294"/>
              <a:ext cx="4197205" cy="2493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Ні, Питайлику, вода необхідна не тільки для існування кожної людини, а й для будь-якої живої істоти. Вода – в основі крові людини, вода охолоджує тіло людини, та виводить непотрібні речовини з організму.</a:t>
              </a:r>
            </a:p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Давай пригадаємо правила </a:t>
              </a:r>
            </a:p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вживання води.</a:t>
              </a:r>
            </a:p>
            <a:p>
              <a:pPr algn="ctr"/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94" y="186583"/>
            <a:ext cx="1801786" cy="210106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582" y="2454663"/>
            <a:ext cx="1790986" cy="204941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/>
          <a:srcRect t="4183" r="3822"/>
          <a:stretch/>
        </p:blipFill>
        <p:spPr>
          <a:xfrm>
            <a:off x="612794" y="4638961"/>
            <a:ext cx="1796774" cy="19484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044" r="52523" b="7068"/>
          <a:stretch/>
        </p:blipFill>
        <p:spPr>
          <a:xfrm rot="251823">
            <a:off x="2230099" y="3264035"/>
            <a:ext cx="2826684" cy="38934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2" flipH="1">
            <a:off x="4127663" y="2031880"/>
            <a:ext cx="3803996" cy="5077052"/>
          </a:xfrm>
          <a:prstGeom prst="rect">
            <a:avLst/>
          </a:prstGeom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09141">
            <a:off x="7197538" y="2881387"/>
            <a:ext cx="4590382" cy="31174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9454" y="1691540"/>
            <a:ext cx="4800600" cy="714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56098"/>
            </a:solidFill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9064921" y="3220549"/>
            <a:ext cx="801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44B559"/>
                </a:solidFill>
                <a:sym typeface="Wingdings" panose="05000000000000000000" pitchFamily="2" charset="2"/>
              </a:rPr>
              <a:t></a:t>
            </a:r>
            <a:endParaRPr lang="ru-RU" sz="3600" b="1" dirty="0">
              <a:solidFill>
                <a:srgbClr val="44B55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536729" y="3846220"/>
            <a:ext cx="101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44B559"/>
                </a:solidFill>
                <a:sym typeface="Wingdings" panose="05000000000000000000" pitchFamily="2" charset="2"/>
              </a:rPr>
              <a:t></a:t>
            </a:r>
            <a:endParaRPr lang="ru-RU" sz="3600" b="1" dirty="0">
              <a:solidFill>
                <a:srgbClr val="44B559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53097" y="4270266"/>
            <a:ext cx="101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44B559"/>
                </a:solidFill>
                <a:sym typeface="Wingdings" panose="05000000000000000000" pitchFamily="2" charset="2"/>
              </a:rPr>
              <a:t></a:t>
            </a:r>
            <a:endParaRPr lang="ru-RU" sz="3600" b="1" dirty="0">
              <a:solidFill>
                <a:srgbClr val="44B55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920505" y="4780911"/>
            <a:ext cx="101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44B559"/>
                </a:solidFill>
                <a:sym typeface="Wingdings" panose="05000000000000000000" pitchFamily="2" charset="2"/>
              </a:rPr>
              <a:t></a:t>
            </a:r>
            <a:endParaRPr lang="ru-RU" sz="3600" b="1" dirty="0">
              <a:solidFill>
                <a:srgbClr val="44B559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851642" y="5282785"/>
            <a:ext cx="101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44B559"/>
                </a:solidFill>
                <a:sym typeface="Wingdings" panose="05000000000000000000" pitchFamily="2" charset="2"/>
              </a:rPr>
              <a:t></a:t>
            </a:r>
            <a:endParaRPr lang="ru-RU" sz="3600" b="1" dirty="0">
              <a:solidFill>
                <a:srgbClr val="44B559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096546" y="161075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421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026" flipH="1">
            <a:off x="9019152" y="2313767"/>
            <a:ext cx="3949052" cy="50402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4067908" cy="6858000"/>
          </a:xfrm>
          <a:prstGeom prst="rect">
            <a:avLst/>
          </a:prstGeom>
          <a:solidFill>
            <a:srgbClr val="CBE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5804" b="1786"/>
          <a:stretch/>
        </p:blipFill>
        <p:spPr>
          <a:xfrm>
            <a:off x="281115" y="0"/>
            <a:ext cx="6869723" cy="6858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555338" y="3458767"/>
            <a:ext cx="2963696" cy="2127726"/>
            <a:chOff x="4630919" y="291754"/>
            <a:chExt cx="3618428" cy="2713879"/>
          </a:xfrm>
        </p:grpSpPr>
        <p:grpSp>
          <p:nvGrpSpPr>
            <p:cNvPr id="7" name="Группа 12">
              <a:extLst>
                <a:ext uri="{FF2B5EF4-FFF2-40B4-BE49-F238E27FC236}">
                  <a16:creationId xmlns:a16="http://schemas.microsoft.com/office/drawing/2014/main" id="{C82B1429-6FD8-4295-B6D1-4C053D13A603}"/>
                </a:ext>
              </a:extLst>
            </p:cNvPr>
            <p:cNvGrpSpPr/>
            <p:nvPr/>
          </p:nvGrpSpPr>
          <p:grpSpPr>
            <a:xfrm>
              <a:off x="4630920" y="291754"/>
              <a:ext cx="3618427" cy="1179641"/>
              <a:chOff x="5768413" y="2089546"/>
              <a:chExt cx="3276600" cy="1076739"/>
            </a:xfrm>
          </p:grpSpPr>
          <p:pic>
            <p:nvPicPr>
              <p:cNvPr id="10" name="object 2">
                <a:extLst>
                  <a:ext uri="{FF2B5EF4-FFF2-40B4-BE49-F238E27FC236}">
                    <a16:creationId xmlns:a16="http://schemas.microsoft.com/office/drawing/2014/main" id="{B81AAEBE-7EBC-452C-AEFE-9F3180A1A648}"/>
                  </a:ext>
                </a:extLst>
              </p:cNvPr>
              <p:cNvPicPr/>
              <p:nvPr/>
            </p:nvPicPr>
            <p:blipFill rotWithShape="1">
              <a:blip r:embed="rId4" cstate="print"/>
              <a:srcRect l="48999" t="4789" r="6172" b="88868"/>
              <a:stretch/>
            </p:blipFill>
            <p:spPr>
              <a:xfrm>
                <a:off x="5768413" y="2103761"/>
                <a:ext cx="3276600" cy="504581"/>
              </a:xfrm>
              <a:prstGeom prst="rect">
                <a:avLst/>
              </a:prstGeom>
            </p:spPr>
          </p:pic>
          <p:sp>
            <p:nvSpPr>
              <p:cNvPr id="11" name="Скругленный прямоугольник 8">
                <a:extLst>
                  <a:ext uri="{FF2B5EF4-FFF2-40B4-BE49-F238E27FC236}">
                    <a16:creationId xmlns:a16="http://schemas.microsoft.com/office/drawing/2014/main" id="{935125C4-D942-47B9-B0FE-EB648D4DB151}"/>
                  </a:ext>
                </a:extLst>
              </p:cNvPr>
              <p:cNvSpPr/>
              <p:nvPr/>
            </p:nvSpPr>
            <p:spPr>
              <a:xfrm>
                <a:off x="5768413" y="2089546"/>
                <a:ext cx="3276600" cy="1076739"/>
              </a:xfrm>
              <a:prstGeom prst="roundRect">
                <a:avLst>
                  <a:gd name="adj" fmla="val 1881"/>
                </a:avLst>
              </a:prstGeom>
              <a:noFill/>
              <a:ln w="57150">
                <a:solidFill>
                  <a:srgbClr val="68CD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8" name="Скругленный прямоугольник 7"/>
            <p:cNvSpPr/>
            <p:nvPr/>
          </p:nvSpPr>
          <p:spPr>
            <a:xfrm>
              <a:off x="4630919" y="860131"/>
              <a:ext cx="3618428" cy="2145502"/>
            </a:xfrm>
            <a:prstGeom prst="roundRect">
              <a:avLst>
                <a:gd name="adj" fmla="val 1932"/>
              </a:avLst>
            </a:prstGeom>
            <a:solidFill>
              <a:schemeClr val="bg1"/>
            </a:solidFill>
            <a:ln w="38100">
              <a:solidFill>
                <a:srgbClr val="68CD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96218" y="1009053"/>
              <a:ext cx="3336006" cy="1264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uk-UA" dirty="0"/>
                <a:t>Ск</a:t>
              </a:r>
              <a:r>
                <a:rPr lang="uk-UA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ільки склянок води ти випиваєш на день? Чи дотримуєшся ти правил споживання води?</a:t>
              </a:r>
              <a:endPara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206" y="1093120"/>
            <a:ext cx="3924300" cy="1466850"/>
          </a:xfrm>
          <a:prstGeom prst="rect">
            <a:avLst/>
          </a:prstGeom>
          <a:ln>
            <a:solidFill>
              <a:srgbClr val="F56098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05705" y="12325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514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2464" t="88197" r="32166"/>
          <a:stretch/>
        </p:blipFill>
        <p:spPr>
          <a:xfrm>
            <a:off x="0" y="5966315"/>
            <a:ext cx="4800600" cy="8916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2464" t="88197" r="32166"/>
          <a:stretch/>
        </p:blipFill>
        <p:spPr>
          <a:xfrm flipH="1">
            <a:off x="4800600" y="5966314"/>
            <a:ext cx="4119905" cy="8916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2464" t="88197" r="39458"/>
          <a:stretch/>
        </p:blipFill>
        <p:spPr>
          <a:xfrm>
            <a:off x="8920505" y="5966314"/>
            <a:ext cx="3261970" cy="8916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52637"/>
          <a:stretch/>
        </p:blipFill>
        <p:spPr>
          <a:xfrm>
            <a:off x="2671215" y="1964595"/>
            <a:ext cx="3126427" cy="18388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6923"/>
          <a:stretch/>
        </p:blipFill>
        <p:spPr>
          <a:xfrm>
            <a:off x="5771953" y="1964595"/>
            <a:ext cx="3503628" cy="18388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52153"/>
          <a:stretch/>
        </p:blipFill>
        <p:spPr>
          <a:xfrm>
            <a:off x="2671215" y="3803456"/>
            <a:ext cx="3143353" cy="18388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7939"/>
          <a:stretch/>
        </p:blipFill>
        <p:spPr>
          <a:xfrm>
            <a:off x="5813662" y="3803455"/>
            <a:ext cx="3420209" cy="18388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r="48436"/>
          <a:stretch/>
        </p:blipFill>
        <p:spPr>
          <a:xfrm>
            <a:off x="2410075" y="0"/>
            <a:ext cx="3387567" cy="19645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51619"/>
          <a:stretch/>
        </p:blipFill>
        <p:spPr>
          <a:xfrm>
            <a:off x="5771953" y="0"/>
            <a:ext cx="3178413" cy="19645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044" r="52523" b="7068"/>
          <a:stretch/>
        </p:blipFill>
        <p:spPr>
          <a:xfrm rot="251823">
            <a:off x="-326555" y="3463329"/>
            <a:ext cx="2826684" cy="3893493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-70117" y="1845833"/>
            <a:ext cx="3032826" cy="2074977"/>
            <a:chOff x="5754443" y="4422328"/>
            <a:chExt cx="4727104" cy="2749997"/>
          </a:xfrm>
        </p:grpSpPr>
        <p:sp>
          <p:nvSpPr>
            <p:cNvPr id="17" name="Овальная выноска 16"/>
            <p:cNvSpPr/>
            <p:nvPr/>
          </p:nvSpPr>
          <p:spPr>
            <a:xfrm>
              <a:off x="5902041" y="4422328"/>
              <a:ext cx="4438880" cy="2547802"/>
            </a:xfrm>
            <a:prstGeom prst="wedgeEllipseCallout">
              <a:avLst>
                <a:gd name="adj1" fmla="val -5479"/>
                <a:gd name="adj2" fmla="val 743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54443" y="4900256"/>
              <a:ext cx="4727104" cy="2272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Смачнюлю, а я знаю, що вода є в складі овочів та фруктів, то можливо я споживатиму воду, харчуючись ними?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819723" y="236462"/>
            <a:ext cx="3306641" cy="2485995"/>
            <a:chOff x="5264251" y="4269418"/>
            <a:chExt cx="4517600" cy="2685440"/>
          </a:xfrm>
        </p:grpSpPr>
        <p:sp>
          <p:nvSpPr>
            <p:cNvPr id="20" name="Овальная выноска 19"/>
            <p:cNvSpPr/>
            <p:nvPr/>
          </p:nvSpPr>
          <p:spPr>
            <a:xfrm>
              <a:off x="5264251" y="4269418"/>
              <a:ext cx="4517600" cy="2685440"/>
            </a:xfrm>
            <a:prstGeom prst="wedgeEllipseCallout">
              <a:avLst>
                <a:gd name="adj1" fmla="val 24270"/>
                <a:gd name="adj2" fmla="val 7882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24449" y="4679294"/>
              <a:ext cx="4197205" cy="2227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Питайлику, звичайно вода потрапляє в організм людини з овочами та фруктами, але дуже важливо для гарного самопочуття вживати очищену питну воду, а також різні напої.</a:t>
              </a:r>
            </a:p>
            <a:p>
              <a:pPr algn="ctr"/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2" flipH="1">
            <a:off x="9180291" y="2222055"/>
            <a:ext cx="3803996" cy="5077052"/>
          </a:xfrm>
          <a:prstGeom prst="rect">
            <a:avLst/>
          </a:prstGeom>
          <a:effectLst/>
        </p:spPr>
      </p:pic>
      <p:sp>
        <p:nvSpPr>
          <p:cNvPr id="22" name="Скругленный прямоугольник 21"/>
          <p:cNvSpPr/>
          <p:nvPr/>
        </p:nvSpPr>
        <p:spPr>
          <a:xfrm>
            <a:off x="2962709" y="5744537"/>
            <a:ext cx="6377832" cy="9796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DB6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DB6CA9"/>
                </a:solidFill>
              </a:rPr>
              <a:t>Завдання: </a:t>
            </a:r>
            <a:r>
              <a:rPr lang="uk-UA" dirty="0">
                <a:solidFill>
                  <a:schemeClr val="tx1"/>
                </a:solidFill>
              </a:rPr>
              <a:t>Намалюй напої, що вказані на екрані, а поруч з ними познач цифрами від  1 до 6 ті напої які вживаєш найчастіше (цифрою 6) або найменше (цифрою 1)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263819" y="236462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98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0" y="0"/>
            <a:ext cx="1217206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66" y="4409501"/>
            <a:ext cx="7041671" cy="24484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2" flipH="1">
            <a:off x="8878841" y="2242152"/>
            <a:ext cx="3803996" cy="5077052"/>
          </a:xfrm>
          <a:prstGeom prst="rect">
            <a:avLst/>
          </a:prstGeom>
          <a:effectLst/>
        </p:spPr>
      </p:pic>
      <p:grpSp>
        <p:nvGrpSpPr>
          <p:cNvPr id="7" name="Группа 6"/>
          <p:cNvGrpSpPr/>
          <p:nvPr/>
        </p:nvGrpSpPr>
        <p:grpSpPr>
          <a:xfrm>
            <a:off x="9204290" y="797282"/>
            <a:ext cx="2293754" cy="1599876"/>
            <a:chOff x="5503348" y="4749719"/>
            <a:chExt cx="4039404" cy="2227672"/>
          </a:xfrm>
        </p:grpSpPr>
        <p:sp>
          <p:nvSpPr>
            <p:cNvPr id="8" name="Овальная выноска 7"/>
            <p:cNvSpPr/>
            <p:nvPr/>
          </p:nvSpPr>
          <p:spPr>
            <a:xfrm>
              <a:off x="5503348" y="4749719"/>
              <a:ext cx="4039404" cy="2227672"/>
            </a:xfrm>
            <a:prstGeom prst="wedgeEllipseCallout">
              <a:avLst>
                <a:gd name="adj1" fmla="val 3243"/>
                <a:gd name="adj2" fmla="val 8761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10458" y="5134631"/>
              <a:ext cx="3932294" cy="1842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Як бачиш, Питайлику, вода присутня у всіх продуктах.</a:t>
              </a:r>
            </a:p>
            <a:p>
              <a:pPr algn="ctr"/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13" y="230383"/>
            <a:ext cx="2930688" cy="1686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64CEF7"/>
            </a:solidFill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167" y="966078"/>
            <a:ext cx="4091082" cy="2817150"/>
          </a:xfrm>
          <a:prstGeom prst="rect">
            <a:avLst/>
          </a:prstGeom>
          <a:ln>
            <a:solidFill>
              <a:srgbClr val="3D94C5"/>
            </a:solidFill>
          </a:ln>
        </p:spPr>
      </p:pic>
      <p:grpSp>
        <p:nvGrpSpPr>
          <p:cNvPr id="13" name="Группа 12"/>
          <p:cNvGrpSpPr/>
          <p:nvPr/>
        </p:nvGrpSpPr>
        <p:grpSpPr>
          <a:xfrm>
            <a:off x="843047" y="2147437"/>
            <a:ext cx="2293754" cy="1369493"/>
            <a:chOff x="5396238" y="5318569"/>
            <a:chExt cx="4039404" cy="1906886"/>
          </a:xfrm>
        </p:grpSpPr>
        <p:sp>
          <p:nvSpPr>
            <p:cNvPr id="14" name="Овальная выноска 13"/>
            <p:cNvSpPr/>
            <p:nvPr/>
          </p:nvSpPr>
          <p:spPr>
            <a:xfrm>
              <a:off x="5396238" y="5318569"/>
              <a:ext cx="3932294" cy="1906886"/>
            </a:xfrm>
            <a:prstGeom prst="wedgeEllipseCallout">
              <a:avLst>
                <a:gd name="adj1" fmla="val -37498"/>
                <a:gd name="adj2" fmla="val 7442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03348" y="5666281"/>
              <a:ext cx="3932294" cy="1499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А я навіть загадки про воду вигадав, спробуй відгадати.</a:t>
              </a:r>
            </a:p>
            <a:p>
              <a:pPr algn="ctr"/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2552">
            <a:off x="-387850" y="2752016"/>
            <a:ext cx="3358263" cy="4333789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3708190" y="324709"/>
            <a:ext cx="4177867" cy="51668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DB6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DB6CA9"/>
                </a:solidFill>
              </a:rPr>
              <a:t>Завдання: </a:t>
            </a:r>
            <a:r>
              <a:rPr lang="uk-UA" dirty="0">
                <a:solidFill>
                  <a:schemeClr val="tx1"/>
                </a:solidFill>
              </a:rPr>
              <a:t>Розгадай загадки Питайлика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0004" y="1904630"/>
            <a:ext cx="409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0070C0"/>
                </a:solidFill>
              </a:rPr>
              <a:t>Вода - Лід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50003" y="2469435"/>
            <a:ext cx="409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0070C0"/>
                </a:solidFill>
              </a:rPr>
              <a:t>Буруля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50002" y="3362006"/>
            <a:ext cx="4094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0070C0"/>
                </a:solidFill>
              </a:rPr>
              <a:t>Сніг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09634" y="3914537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EE67A0"/>
                </a:solidFill>
              </a:rPr>
              <a:t>Вміст води у продуктах:</a:t>
            </a:r>
            <a:endParaRPr lang="ru-RU" sz="2400" b="1" dirty="0">
              <a:solidFill>
                <a:srgbClr val="EE67A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078818" y="118973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7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16906" y="0"/>
            <a:ext cx="12172068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1" r="51872" b="3956"/>
          <a:stretch/>
        </p:blipFill>
        <p:spPr>
          <a:xfrm>
            <a:off x="4389737" y="2222883"/>
            <a:ext cx="4390198" cy="4659340"/>
          </a:xfrm>
          <a:prstGeom prst="rect">
            <a:avLst/>
          </a:prstGeom>
        </p:spPr>
      </p:pic>
      <p:pic>
        <p:nvPicPr>
          <p:cNvPr id="9" name="Picture 2" descr="Кавун 1 гатунок ваговий купити онлайн | замовити в магазині VAR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0825">
            <a:off x="170299" y="4954367"/>
            <a:ext cx="1795598" cy="17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50511" r="43668" b="20422"/>
          <a:stretch/>
        </p:blipFill>
        <p:spPr>
          <a:xfrm>
            <a:off x="8365" y="5473735"/>
            <a:ext cx="1246223" cy="1391639"/>
          </a:xfrm>
          <a:prstGeom prst="rect">
            <a:avLst/>
          </a:prstGeom>
        </p:spPr>
      </p:pic>
      <p:pic>
        <p:nvPicPr>
          <p:cNvPr id="11" name="Picture 4" descr="Помидор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13" y="3777517"/>
            <a:ext cx="1090853" cy="87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Піца Екстраваганzza - замовити з доставкою в Броварах | Domino's Pizz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44971">
            <a:off x="5830046" y="3218474"/>
            <a:ext cx="839776" cy="83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желтый перец PNG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95" y="4707567"/>
            <a:ext cx="680690" cy="75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026" flipH="1">
            <a:off x="8476701" y="2380603"/>
            <a:ext cx="3877250" cy="4948575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3332812" y="361950"/>
            <a:ext cx="3536580" cy="2176304"/>
            <a:chOff x="3331301" y="515126"/>
            <a:chExt cx="3287104" cy="2025273"/>
          </a:xfrm>
        </p:grpSpPr>
        <p:sp>
          <p:nvSpPr>
            <p:cNvPr id="16" name="Овальная выноска 15"/>
            <p:cNvSpPr/>
            <p:nvPr/>
          </p:nvSpPr>
          <p:spPr>
            <a:xfrm>
              <a:off x="3331301" y="515126"/>
              <a:ext cx="3287104" cy="1936971"/>
            </a:xfrm>
            <a:prstGeom prst="wedgeEllipseCallout">
              <a:avLst>
                <a:gd name="adj1" fmla="val -39712"/>
                <a:gd name="adj2" fmla="val 6679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65572" y="850535"/>
              <a:ext cx="2995298" cy="1689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Comic Sans MS" panose="030F0702030302020204" pitchFamily="66" charset="0"/>
                </a:rPr>
                <a:t>Дякую, що приєдналися до нас у цій чудовій подорожі.</a:t>
              </a:r>
            </a:p>
            <a:p>
              <a:pPr algn="ctr"/>
              <a:r>
                <a:rPr lang="ru-RU" sz="1600" dirty="0">
                  <a:latin typeface="Comic Sans MS" panose="030F0702030302020204" pitchFamily="66" charset="0"/>
                </a:rPr>
                <a:t>Пропонуємо пройти перевірку знань разом з дорослими, заеєструвавшись на нашому сайті</a:t>
              </a:r>
            </a:p>
            <a:p>
              <a:pPr algn="ctr"/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563782" y="159243"/>
            <a:ext cx="2967001" cy="2379010"/>
            <a:chOff x="6265267" y="1061552"/>
            <a:chExt cx="2967001" cy="2379010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6265267" y="1061552"/>
              <a:ext cx="2967001" cy="2379010"/>
              <a:chOff x="2300133" y="4054228"/>
              <a:chExt cx="3286240" cy="2634983"/>
            </a:xfrm>
          </p:grpSpPr>
          <p:pic>
            <p:nvPicPr>
              <p:cNvPr id="21" name="object 2"/>
              <p:cNvPicPr/>
              <p:nvPr/>
            </p:nvPicPr>
            <p:blipFill rotWithShape="1">
              <a:blip r:embed="rId9" cstate="print"/>
              <a:srcRect l="48999" t="4789" r="6172" b="85244"/>
              <a:stretch/>
            </p:blipFill>
            <p:spPr>
              <a:xfrm>
                <a:off x="2305299" y="4054228"/>
                <a:ext cx="3281074" cy="79399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22" name="Скругленный прямоугольник 21"/>
              <p:cNvSpPr/>
              <p:nvPr/>
            </p:nvSpPr>
            <p:spPr>
              <a:xfrm>
                <a:off x="2300133" y="4081055"/>
                <a:ext cx="3251898" cy="2608156"/>
              </a:xfrm>
              <a:prstGeom prst="roundRect">
                <a:avLst>
                  <a:gd name="adj" fmla="val 1881"/>
                </a:avLst>
              </a:prstGeom>
              <a:noFill/>
              <a:ln w="57150">
                <a:solidFill>
                  <a:srgbClr val="68CD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338157" y="1594185"/>
              <a:ext cx="2825884" cy="18158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Що цікавого ти дізнався про воду сьогодні?</a:t>
              </a:r>
            </a:p>
            <a:p>
              <a:r>
                <a:rPr lang="uk-UA" sz="1600" dirty="0"/>
                <a:t>Чи дотримуєшся ти правильного раціону харчування?</a:t>
              </a:r>
            </a:p>
            <a:p>
              <a:r>
                <a:rPr lang="uk-UA" sz="1600" dirty="0"/>
                <a:t>Що б ти хотів змінити у своєму раціоні харчування?</a:t>
              </a:r>
              <a:endParaRPr lang="ru-RU" sz="1600" dirty="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101392" y="146756"/>
            <a:ext cx="2512001" cy="2534380"/>
            <a:chOff x="101392" y="146756"/>
            <a:chExt cx="2512001" cy="2878666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101392" y="146756"/>
              <a:ext cx="2489161" cy="2878666"/>
            </a:xfrm>
            <a:prstGeom prst="roundRect">
              <a:avLst>
                <a:gd name="adj" fmla="val 4920"/>
              </a:avLst>
            </a:prstGeom>
            <a:solidFill>
              <a:srgbClr val="1E6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9041" y="205089"/>
              <a:ext cx="2474352" cy="279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solidFill>
                    <a:schemeClr val="bg1"/>
                  </a:solidFill>
                </a:rPr>
                <a:t>РАЗОМ ІЗ ДОРОСЛИМИ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Щоб пройти тест, перейдіть на сайт «Абетки харчування» за </a:t>
              </a:r>
              <a:r>
                <a:rPr lang="en-US" sz="1400" dirty="0">
                  <a:solidFill>
                    <a:schemeClr val="bg1"/>
                  </a:solidFill>
                </a:rPr>
                <a:t>QR-</a:t>
              </a:r>
              <a:r>
                <a:rPr lang="uk-UA" sz="1400" dirty="0">
                  <a:solidFill>
                    <a:schemeClr val="bg1"/>
                  </a:solidFill>
                </a:rPr>
                <a:t>кодом.</a:t>
              </a:r>
              <a:endParaRPr lang="en-US" sz="1400" dirty="0">
                <a:solidFill>
                  <a:srgbClr val="FFFF00"/>
                </a:solidFill>
              </a:endParaRPr>
            </a:p>
            <a:p>
              <a:r>
                <a:rPr lang="uk-UA" sz="1400" dirty="0">
                  <a:solidFill>
                    <a:schemeClr val="bg1"/>
                  </a:solidFill>
                </a:rPr>
                <a:t>Оберіть необхідний клас і тему.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Перевірка знань є важливою й обов'язковою частиною кожного уроку.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УВАГА: реєстрація на сайті лише для дорослих!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574">
            <a:off x="1192756" y="1582761"/>
            <a:ext cx="4515799" cy="56447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62" y="2827892"/>
            <a:ext cx="1909852" cy="190985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18422" y="146756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87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0" y="0"/>
            <a:ext cx="12237059" cy="68946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68" r="42680"/>
          <a:stretch/>
        </p:blipFill>
        <p:spPr>
          <a:xfrm rot="19957429">
            <a:off x="-568863" y="555455"/>
            <a:ext cx="7510997" cy="4482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1"/>
          <a:stretch/>
        </p:blipFill>
        <p:spPr>
          <a:xfrm rot="13138837" flipH="1" flipV="1">
            <a:off x="6306365" y="647025"/>
            <a:ext cx="5522289" cy="4299577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3496600" y="5215532"/>
            <a:ext cx="3618428" cy="1179641"/>
            <a:chOff x="4630919" y="291754"/>
            <a:chExt cx="3618428" cy="1179641"/>
          </a:xfrm>
        </p:grpSpPr>
        <p:grpSp>
          <p:nvGrpSpPr>
            <p:cNvPr id="20" name="Группа 12">
              <a:extLst>
                <a:ext uri="{FF2B5EF4-FFF2-40B4-BE49-F238E27FC236}">
                  <a16:creationId xmlns:a16="http://schemas.microsoft.com/office/drawing/2014/main" id="{C82B1429-6FD8-4295-B6D1-4C053D13A603}"/>
                </a:ext>
              </a:extLst>
            </p:cNvPr>
            <p:cNvGrpSpPr/>
            <p:nvPr/>
          </p:nvGrpSpPr>
          <p:grpSpPr>
            <a:xfrm>
              <a:off x="4630920" y="291754"/>
              <a:ext cx="3618427" cy="1179641"/>
              <a:chOff x="5768413" y="2089546"/>
              <a:chExt cx="3276600" cy="1076739"/>
            </a:xfrm>
          </p:grpSpPr>
          <p:pic>
            <p:nvPicPr>
              <p:cNvPr id="23" name="object 2">
                <a:extLst>
                  <a:ext uri="{FF2B5EF4-FFF2-40B4-BE49-F238E27FC236}">
                    <a16:creationId xmlns:a16="http://schemas.microsoft.com/office/drawing/2014/main" id="{B81AAEBE-7EBC-452C-AEFE-9F3180A1A648}"/>
                  </a:ext>
                </a:extLst>
              </p:cNvPr>
              <p:cNvPicPr/>
              <p:nvPr/>
            </p:nvPicPr>
            <p:blipFill rotWithShape="1">
              <a:blip r:embed="rId4" cstate="print"/>
              <a:srcRect l="48999" t="4789" r="6172" b="88868"/>
              <a:stretch/>
            </p:blipFill>
            <p:spPr>
              <a:xfrm>
                <a:off x="5768413" y="2103761"/>
                <a:ext cx="3276600" cy="504581"/>
              </a:xfrm>
              <a:prstGeom prst="rect">
                <a:avLst/>
              </a:prstGeom>
            </p:spPr>
          </p:pic>
          <p:sp>
            <p:nvSpPr>
              <p:cNvPr id="24" name="Скругленный прямоугольник 8">
                <a:extLst>
                  <a:ext uri="{FF2B5EF4-FFF2-40B4-BE49-F238E27FC236}">
                    <a16:creationId xmlns:a16="http://schemas.microsoft.com/office/drawing/2014/main" id="{935125C4-D942-47B9-B0FE-EB648D4DB151}"/>
                  </a:ext>
                </a:extLst>
              </p:cNvPr>
              <p:cNvSpPr/>
              <p:nvPr/>
            </p:nvSpPr>
            <p:spPr>
              <a:xfrm>
                <a:off x="5768413" y="2089546"/>
                <a:ext cx="3276600" cy="1076739"/>
              </a:xfrm>
              <a:prstGeom prst="roundRect">
                <a:avLst>
                  <a:gd name="adj" fmla="val 1881"/>
                </a:avLst>
              </a:prstGeom>
              <a:noFill/>
              <a:ln w="57150">
                <a:solidFill>
                  <a:srgbClr val="68CD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1" name="Скругленный прямоугольник 20"/>
            <p:cNvSpPr/>
            <p:nvPr/>
          </p:nvSpPr>
          <p:spPr>
            <a:xfrm>
              <a:off x="4630919" y="860131"/>
              <a:ext cx="3618428" cy="611264"/>
            </a:xfrm>
            <a:prstGeom prst="roundRect">
              <a:avLst>
                <a:gd name="adj" fmla="val 1932"/>
              </a:avLst>
            </a:prstGeom>
            <a:solidFill>
              <a:schemeClr val="bg1"/>
            </a:solidFill>
            <a:ln w="28575">
              <a:solidFill>
                <a:srgbClr val="68CD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96218" y="1009053"/>
              <a:ext cx="3336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/>
                <a:t>Скільки разів на день ти їси?</a:t>
              </a:r>
              <a:endParaRPr lang="ru-RU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502552" y="2777923"/>
            <a:ext cx="3272842" cy="2203725"/>
            <a:chOff x="3977480" y="3520236"/>
            <a:chExt cx="2963617" cy="2386632"/>
          </a:xfrm>
        </p:grpSpPr>
        <p:sp>
          <p:nvSpPr>
            <p:cNvPr id="26" name="Овальная выноска 25"/>
            <p:cNvSpPr/>
            <p:nvPr/>
          </p:nvSpPr>
          <p:spPr>
            <a:xfrm>
              <a:off x="3977480" y="3520236"/>
              <a:ext cx="2963617" cy="2350625"/>
            </a:xfrm>
            <a:prstGeom prst="wedgeEllipseCallout">
              <a:avLst>
                <a:gd name="adj1" fmla="val 62082"/>
                <a:gd name="adj2" fmla="val 42607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075132" y="3875542"/>
              <a:ext cx="2812893" cy="2031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Смачнюля каже, що для того щоб бути здоровим і мати енергію на весь день, потрібно дотримуватись режиму харчування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026" flipH="1">
            <a:off x="7149154" y="2472948"/>
            <a:ext cx="3651516" cy="4660468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275639" y="285458"/>
            <a:ext cx="4257046" cy="123597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DB6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DB6CA9"/>
                </a:solidFill>
              </a:rPr>
              <a:t>Завдання: </a:t>
            </a:r>
            <a:r>
              <a:rPr lang="uk-UA" dirty="0">
                <a:solidFill>
                  <a:schemeClr val="tx1"/>
                </a:solidFill>
              </a:rPr>
              <a:t>намалюй такі ж сонечка і пригадай, у який час який прийом їжі зазвичай здійснюєш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0927" y="4480150"/>
            <a:ext cx="146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07:00-09:00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75324" y="3214972"/>
            <a:ext cx="146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10:00-11:00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49364" y="1308789"/>
            <a:ext cx="146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13:00-14:00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87253" y="1152102"/>
            <a:ext cx="146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16:00-17:00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187305" y="2846490"/>
            <a:ext cx="146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18:00-20:00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72856" y="91683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22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19932" y="539"/>
            <a:ext cx="12172068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676349" y="889796"/>
            <a:ext cx="3634456" cy="2548365"/>
            <a:chOff x="2430684" y="3078865"/>
            <a:chExt cx="3391387" cy="2430113"/>
          </a:xfrm>
        </p:grpSpPr>
        <p:sp>
          <p:nvSpPr>
            <p:cNvPr id="9" name="Овальная выноска 8"/>
            <p:cNvSpPr/>
            <p:nvPr/>
          </p:nvSpPr>
          <p:spPr>
            <a:xfrm>
              <a:off x="2430684" y="3078865"/>
              <a:ext cx="3391387" cy="2430113"/>
            </a:xfrm>
            <a:prstGeom prst="wedgeEllipseCallout">
              <a:avLst>
                <a:gd name="adj1" fmla="val -45790"/>
                <a:gd name="adj2" fmla="val 5760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14479" y="3477653"/>
              <a:ext cx="322379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Смачнюлю, а скільки чого треба їсти, щоб бути здоровим? Адже якщо їсти багато, то буду повнесеньким Питайликом, а якщо мало – худим Питайликом…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431675" y="1531176"/>
            <a:ext cx="2394447" cy="1802346"/>
            <a:chOff x="6753475" y="4921787"/>
            <a:chExt cx="2153937" cy="1485684"/>
          </a:xfrm>
        </p:grpSpPr>
        <p:sp>
          <p:nvSpPr>
            <p:cNvPr id="11" name="Овальная выноска 10"/>
            <p:cNvSpPr/>
            <p:nvPr/>
          </p:nvSpPr>
          <p:spPr>
            <a:xfrm>
              <a:off x="6753475" y="4921787"/>
              <a:ext cx="2153937" cy="1485684"/>
            </a:xfrm>
            <a:prstGeom prst="wedgeEllipseCallout">
              <a:avLst>
                <a:gd name="adj1" fmla="val 67134"/>
                <a:gd name="adj2" fmla="val 6703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99811" y="5240569"/>
              <a:ext cx="2061264" cy="88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Хороше запитання.</a:t>
              </a:r>
            </a:p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Одних продуктів треба їсти менше, а інших – більше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201" flipH="1">
            <a:off x="8110884" y="1048478"/>
            <a:ext cx="4515750" cy="5939192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3246239" y="3317203"/>
            <a:ext cx="2032108" cy="1473803"/>
            <a:chOff x="3051668" y="4395985"/>
            <a:chExt cx="1896203" cy="1375528"/>
          </a:xfrm>
        </p:grpSpPr>
        <p:sp>
          <p:nvSpPr>
            <p:cNvPr id="22" name="Овальная выноска 21"/>
            <p:cNvSpPr/>
            <p:nvPr/>
          </p:nvSpPr>
          <p:spPr>
            <a:xfrm>
              <a:off x="3051668" y="4395985"/>
              <a:ext cx="1864898" cy="1375528"/>
            </a:xfrm>
            <a:prstGeom prst="wedgeEllipseCallout">
              <a:avLst>
                <a:gd name="adj1" fmla="val -82664"/>
                <a:gd name="adj2" fmla="val 804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51668" y="4744156"/>
              <a:ext cx="1896203" cy="603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А як же з ними визначитися?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044" r="52523" b="7068"/>
          <a:stretch/>
        </p:blipFill>
        <p:spPr>
          <a:xfrm rot="251823">
            <a:off x="-255957" y="2613954"/>
            <a:ext cx="3289305" cy="4530710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4751597" y="3771793"/>
            <a:ext cx="3975714" cy="2848200"/>
            <a:chOff x="2430684" y="2850700"/>
            <a:chExt cx="3709821" cy="2658279"/>
          </a:xfrm>
        </p:grpSpPr>
        <p:sp>
          <p:nvSpPr>
            <p:cNvPr id="25" name="Овальная выноска 24"/>
            <p:cNvSpPr/>
            <p:nvPr/>
          </p:nvSpPr>
          <p:spPr>
            <a:xfrm>
              <a:off x="2430684" y="2850700"/>
              <a:ext cx="3709821" cy="2658279"/>
            </a:xfrm>
            <a:prstGeom prst="wedgeEllipseCallout">
              <a:avLst>
                <a:gd name="adj1" fmla="val 67904"/>
                <a:gd name="adj2" fmla="val -4197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03831" y="3301720"/>
              <a:ext cx="3279630" cy="1895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Це справа непроста. </a:t>
              </a:r>
            </a:p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Але тут тобі допоможуть твої долоньки.</a:t>
              </a:r>
            </a:p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Річ у тім, що з їх допомогою можна відміряти певну кількість їжі – її ще називають порцією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7" name="Скругленный прямоугольник 16"/>
          <p:cNvSpPr/>
          <p:nvPr/>
        </p:nvSpPr>
        <p:spPr>
          <a:xfrm>
            <a:off x="5115124" y="279256"/>
            <a:ext cx="5027548" cy="88744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DB6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DB6CA9"/>
                </a:solidFill>
              </a:rPr>
              <a:t>Завдання: </a:t>
            </a:r>
            <a:r>
              <a:rPr lang="uk-UA" dirty="0">
                <a:solidFill>
                  <a:schemeClr val="tx1"/>
                </a:solidFill>
              </a:rPr>
              <a:t>покажи свої долоньки, розкажи, що ще можна вимірювати у долонях? Покажи долоньками свою звичайну порцію їжі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046830" y="123394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876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889291" y="356530"/>
            <a:ext cx="2299363" cy="1392661"/>
            <a:chOff x="2091384" y="191575"/>
            <a:chExt cx="2113968" cy="1323703"/>
          </a:xfrm>
        </p:grpSpPr>
        <p:sp>
          <p:nvSpPr>
            <p:cNvPr id="2" name="Овальная выноска 1"/>
            <p:cNvSpPr/>
            <p:nvPr/>
          </p:nvSpPr>
          <p:spPr>
            <a:xfrm>
              <a:off x="2091384" y="191575"/>
              <a:ext cx="2113968" cy="1323703"/>
            </a:xfrm>
            <a:prstGeom prst="wedgeEllipseCallout">
              <a:avLst>
                <a:gd name="adj1" fmla="val -51511"/>
                <a:gd name="adj2" fmla="val 5151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06025" y="348830"/>
              <a:ext cx="1999327" cy="1140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Для різних продуктів – різні порції. Ось, дивись.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464" t="88197" r="32166"/>
          <a:stretch/>
        </p:blipFill>
        <p:spPr>
          <a:xfrm>
            <a:off x="0" y="5966315"/>
            <a:ext cx="4800600" cy="891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2464" t="88197" r="32166"/>
          <a:stretch/>
        </p:blipFill>
        <p:spPr>
          <a:xfrm flipH="1">
            <a:off x="4800600" y="5966314"/>
            <a:ext cx="4119905" cy="8916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2464" t="88197" r="39458"/>
          <a:stretch/>
        </p:blipFill>
        <p:spPr>
          <a:xfrm>
            <a:off x="8920505" y="5966314"/>
            <a:ext cx="3261970" cy="8916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16" y="2639"/>
            <a:ext cx="5180784" cy="17465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05976"/>
            <a:ext cx="1433457" cy="8298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9013">
            <a:off x="-1986502" y="-281475"/>
            <a:ext cx="4386203" cy="5482753"/>
          </a:xfrm>
          <a:prstGeom prst="rect">
            <a:avLst/>
          </a:prstGeom>
          <a:effectLst/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/>
          <a:srcRect l="9048" t="34505" r="51824" b="39195"/>
          <a:stretch/>
        </p:blipFill>
        <p:spPr>
          <a:xfrm>
            <a:off x="1416170" y="3939242"/>
            <a:ext cx="3718368" cy="2579408"/>
          </a:xfrm>
          <a:prstGeom prst="roundRect">
            <a:avLst>
              <a:gd name="adj" fmla="val 13139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/>
          <a:srcRect l="54697" t="32797" r="6175" b="39194"/>
          <a:stretch/>
        </p:blipFill>
        <p:spPr>
          <a:xfrm>
            <a:off x="4615515" y="1250263"/>
            <a:ext cx="3718366" cy="2746901"/>
          </a:xfrm>
          <a:prstGeom prst="roundRect">
            <a:avLst>
              <a:gd name="adj" fmla="val 13139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B14F66"/>
            </a:solidFill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45652" t="68397" r="12745" b="2578"/>
          <a:stretch/>
        </p:blipFill>
        <p:spPr>
          <a:xfrm>
            <a:off x="8079221" y="3382277"/>
            <a:ext cx="3952857" cy="2847397"/>
          </a:xfrm>
          <a:prstGeom prst="roundRect">
            <a:avLst>
              <a:gd name="adj" fmla="val 13139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87C5E4"/>
            </a:solidFill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078570" y="171717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548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32025" y="5921279"/>
            <a:ext cx="3683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Завдання: </a:t>
            </a:r>
            <a:r>
              <a:rPr lang="uk-UA" dirty="0"/>
              <a:t>Намалюй, що ти сьогодні їв, чи відповідає твоя порція їжі вказаним вище правилам?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64" t="88197" r="32166"/>
          <a:stretch/>
        </p:blipFill>
        <p:spPr>
          <a:xfrm>
            <a:off x="0" y="5966315"/>
            <a:ext cx="4800600" cy="8916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464" t="88197" r="32166"/>
          <a:stretch/>
        </p:blipFill>
        <p:spPr>
          <a:xfrm flipH="1">
            <a:off x="4800600" y="5966314"/>
            <a:ext cx="4119905" cy="8916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464" t="88197" r="39458"/>
          <a:stretch/>
        </p:blipFill>
        <p:spPr>
          <a:xfrm>
            <a:off x="8920505" y="5966314"/>
            <a:ext cx="3261970" cy="891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16" y="2639"/>
            <a:ext cx="5180784" cy="17465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05976"/>
            <a:ext cx="1433457" cy="8298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8845" t="53846" r="41790" b="11272"/>
          <a:stretch/>
        </p:blipFill>
        <p:spPr>
          <a:xfrm>
            <a:off x="5334138" y="1712559"/>
            <a:ext cx="4107285" cy="2942534"/>
          </a:xfrm>
          <a:prstGeom prst="roundRect">
            <a:avLst>
              <a:gd name="adj" fmla="val 13139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903" t="4973" r="54284" b="66139"/>
          <a:stretch/>
        </p:blipFill>
        <p:spPr>
          <a:xfrm>
            <a:off x="861880" y="306949"/>
            <a:ext cx="3987274" cy="2792848"/>
          </a:xfrm>
          <a:prstGeom prst="roundRect">
            <a:avLst>
              <a:gd name="adj" fmla="val 13139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B14F66"/>
            </a:solidFill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2531" t="4723" r="5472" b="66207"/>
          <a:stretch/>
        </p:blipFill>
        <p:spPr>
          <a:xfrm>
            <a:off x="861880" y="3682765"/>
            <a:ext cx="4004840" cy="2810414"/>
          </a:xfrm>
          <a:prstGeom prst="roundRect">
            <a:avLst>
              <a:gd name="adj" fmla="val 13139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B14F66"/>
            </a:solidFill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026" flipH="1">
            <a:off x="9293936" y="2639523"/>
            <a:ext cx="3501070" cy="4468452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5318987" y="257927"/>
            <a:ext cx="5674848" cy="123597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DB6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DB6CA9"/>
                </a:solidFill>
              </a:rPr>
              <a:t>Завдання: </a:t>
            </a:r>
            <a:r>
              <a:rPr lang="uk-UA" dirty="0">
                <a:solidFill>
                  <a:schemeClr val="tx1"/>
                </a:solidFill>
              </a:rPr>
              <a:t>Намалюй, що ти сьогодні їв, чи відповідає твоя порція їжі вказаним вище правилам?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20044" y="353889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72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19932" y="0"/>
            <a:ext cx="1217206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0876" t="15577" r="31746" b="20544"/>
          <a:stretch/>
        </p:blipFill>
        <p:spPr>
          <a:xfrm>
            <a:off x="3557793" y="2742161"/>
            <a:ext cx="5104435" cy="35734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872">
            <a:off x="-1484458" y="-909117"/>
            <a:ext cx="4777269" cy="5939192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213925" y="1666792"/>
            <a:ext cx="2766638" cy="1444818"/>
            <a:chOff x="4630919" y="291755"/>
            <a:chExt cx="3618428" cy="1670152"/>
          </a:xfrm>
        </p:grpSpPr>
        <p:grpSp>
          <p:nvGrpSpPr>
            <p:cNvPr id="9" name="Группа 12">
              <a:extLst>
                <a:ext uri="{FF2B5EF4-FFF2-40B4-BE49-F238E27FC236}">
                  <a16:creationId xmlns:a16="http://schemas.microsoft.com/office/drawing/2014/main" id="{C82B1429-6FD8-4295-B6D1-4C053D13A603}"/>
                </a:ext>
              </a:extLst>
            </p:cNvPr>
            <p:cNvGrpSpPr/>
            <p:nvPr/>
          </p:nvGrpSpPr>
          <p:grpSpPr>
            <a:xfrm>
              <a:off x="4630920" y="291755"/>
              <a:ext cx="3618427" cy="1654579"/>
              <a:chOff x="5768413" y="2089546"/>
              <a:chExt cx="3276600" cy="1510247"/>
            </a:xfrm>
          </p:grpSpPr>
          <p:pic>
            <p:nvPicPr>
              <p:cNvPr id="12" name="object 2">
                <a:extLst>
                  <a:ext uri="{FF2B5EF4-FFF2-40B4-BE49-F238E27FC236}">
                    <a16:creationId xmlns:a16="http://schemas.microsoft.com/office/drawing/2014/main" id="{B81AAEBE-7EBC-452C-AEFE-9F3180A1A648}"/>
                  </a:ext>
                </a:extLst>
              </p:cNvPr>
              <p:cNvPicPr/>
              <p:nvPr/>
            </p:nvPicPr>
            <p:blipFill rotWithShape="1">
              <a:blip r:embed="rId5" cstate="print"/>
              <a:srcRect l="48999" t="4789" r="6172" b="88868"/>
              <a:stretch/>
            </p:blipFill>
            <p:spPr>
              <a:xfrm>
                <a:off x="5768413" y="2103761"/>
                <a:ext cx="3276600" cy="504581"/>
              </a:xfrm>
              <a:prstGeom prst="rect">
                <a:avLst/>
              </a:prstGeom>
            </p:spPr>
          </p:pic>
          <p:sp>
            <p:nvSpPr>
              <p:cNvPr id="13" name="Скругленный прямоугольник 8">
                <a:extLst>
                  <a:ext uri="{FF2B5EF4-FFF2-40B4-BE49-F238E27FC236}">
                    <a16:creationId xmlns:a16="http://schemas.microsoft.com/office/drawing/2014/main" id="{935125C4-D942-47B9-B0FE-EB648D4DB151}"/>
                  </a:ext>
                </a:extLst>
              </p:cNvPr>
              <p:cNvSpPr/>
              <p:nvPr/>
            </p:nvSpPr>
            <p:spPr>
              <a:xfrm>
                <a:off x="5768413" y="2089546"/>
                <a:ext cx="3276600" cy="1510247"/>
              </a:xfrm>
              <a:prstGeom prst="roundRect">
                <a:avLst>
                  <a:gd name="adj" fmla="val 1881"/>
                </a:avLst>
              </a:prstGeom>
              <a:noFill/>
              <a:ln w="57150">
                <a:solidFill>
                  <a:srgbClr val="68CD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0" name="Скругленный прямоугольник 9"/>
            <p:cNvSpPr/>
            <p:nvPr/>
          </p:nvSpPr>
          <p:spPr>
            <a:xfrm>
              <a:off x="4630919" y="860131"/>
              <a:ext cx="3618428" cy="1101776"/>
            </a:xfrm>
            <a:prstGeom prst="roundRect">
              <a:avLst>
                <a:gd name="adj" fmla="val 1932"/>
              </a:avLst>
            </a:prstGeom>
            <a:solidFill>
              <a:schemeClr val="bg1"/>
            </a:solidFill>
            <a:ln w="28575">
              <a:solidFill>
                <a:srgbClr val="68CD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72129" y="1054941"/>
              <a:ext cx="3336006" cy="747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/>
                <a:t>Чи дотримуєшся ти цих правил?</a:t>
              </a:r>
              <a:endParaRPr lang="ru-RU" sz="1600" dirty="0"/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3043960" y="411806"/>
            <a:ext cx="6377832" cy="9796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DB6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DB6CA9"/>
                </a:solidFill>
              </a:rPr>
              <a:t>Завдання: </a:t>
            </a:r>
            <a:r>
              <a:rPr lang="ru-RU" dirty="0">
                <a:solidFill>
                  <a:schemeClr val="tx1"/>
                </a:solidFill>
              </a:rPr>
              <a:t>Дотримуючись вже вивчених правил, склади собі меню на день, вказавши порції для кожного інгредієнту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026" flipH="1">
            <a:off x="9204709" y="2786074"/>
            <a:ext cx="3501070" cy="4468452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825147" y="3258381"/>
            <a:ext cx="2394447" cy="1802346"/>
            <a:chOff x="7576782" y="4289609"/>
            <a:chExt cx="2153937" cy="1485684"/>
          </a:xfrm>
        </p:grpSpPr>
        <p:sp>
          <p:nvSpPr>
            <p:cNvPr id="17" name="Овальная выноска 16"/>
            <p:cNvSpPr/>
            <p:nvPr/>
          </p:nvSpPr>
          <p:spPr>
            <a:xfrm>
              <a:off x="7576782" y="4289609"/>
              <a:ext cx="2153937" cy="1485684"/>
            </a:xfrm>
            <a:prstGeom prst="wedgeEllipseCallout">
              <a:avLst>
                <a:gd name="adj1" fmla="val -24228"/>
                <a:gd name="adj2" fmla="val -7360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23118" y="4634719"/>
              <a:ext cx="2061264" cy="88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Питайлику, запам'ятай прості правила здорового раціону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027055" y="163698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507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1" r="10891"/>
          <a:stretch/>
        </p:blipFill>
        <p:spPr>
          <a:xfrm flipH="1">
            <a:off x="-11577" y="1918146"/>
            <a:ext cx="3252487" cy="17465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16" y="2639"/>
            <a:ext cx="5180784" cy="17465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r="15637"/>
          <a:stretch/>
        </p:blipFill>
        <p:spPr>
          <a:xfrm>
            <a:off x="0" y="69669"/>
            <a:ext cx="12176567" cy="6869575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172705" y="16186"/>
            <a:ext cx="2473234" cy="1733005"/>
            <a:chOff x="172705" y="16186"/>
            <a:chExt cx="2473234" cy="1733005"/>
          </a:xfrm>
        </p:grpSpPr>
        <p:sp>
          <p:nvSpPr>
            <p:cNvPr id="5" name="Овальная выноска 4"/>
            <p:cNvSpPr/>
            <p:nvPr/>
          </p:nvSpPr>
          <p:spPr>
            <a:xfrm>
              <a:off x="172705" y="16186"/>
              <a:ext cx="2473234" cy="1733005"/>
            </a:xfrm>
            <a:prstGeom prst="wedgeEllipseCallout">
              <a:avLst>
                <a:gd name="adj1" fmla="val 44542"/>
                <a:gd name="adj2" fmla="val 539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3333" y="326264"/>
              <a:ext cx="22119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600">
                  <a:latin typeface="Comic Sans MS" panose="030F0702030302020204" pitchFamily="66" charset="0"/>
                </a:defRPr>
              </a:lvl1pPr>
            </a:lstStyle>
            <a:p>
              <a:r>
                <a:rPr lang="uk-UA" dirty="0"/>
                <a:t>Питайлику, а чи пам'ятаєш ти групи продуктів, що ми вивчали раніше?</a:t>
              </a:r>
              <a:endParaRPr lang="ru-RU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9663184" y="1609632"/>
            <a:ext cx="2115946" cy="1576252"/>
            <a:chOff x="9663184" y="1609632"/>
            <a:chExt cx="2115946" cy="1576252"/>
          </a:xfrm>
        </p:grpSpPr>
        <p:sp>
          <p:nvSpPr>
            <p:cNvPr id="8" name="Овальная выноска 7"/>
            <p:cNvSpPr/>
            <p:nvPr/>
          </p:nvSpPr>
          <p:spPr>
            <a:xfrm>
              <a:off x="9663184" y="1609632"/>
              <a:ext cx="2115946" cy="1576252"/>
            </a:xfrm>
            <a:prstGeom prst="wedgeEllipseCallout">
              <a:avLst>
                <a:gd name="adj1" fmla="val 16364"/>
                <a:gd name="adj2" fmla="val 7131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821136" y="1759099"/>
              <a:ext cx="18000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600">
                  <a:latin typeface="Comic Sans MS" panose="030F0702030302020204" pitchFamily="66" charset="0"/>
                </a:defRPr>
              </a:lvl1pPr>
            </a:lstStyle>
            <a:p>
              <a:r>
                <a:rPr lang="uk-UA" dirty="0"/>
                <a:t>Звісно пам'ятаю, ось я навіть табличку намалював!</a:t>
              </a:r>
              <a:endParaRPr lang="ru-RU" dirty="0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9" y="1098997"/>
            <a:ext cx="3357231" cy="41737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026" flipH="1">
            <a:off x="9528801" y="2828338"/>
            <a:ext cx="3501070" cy="4468452"/>
          </a:xfrm>
          <a:prstGeom prst="rect">
            <a:avLst/>
          </a:prstGeom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946829"/>
              </p:ext>
            </p:extLst>
          </p:nvPr>
        </p:nvGraphicFramePr>
        <p:xfrm>
          <a:off x="3296542" y="905279"/>
          <a:ext cx="3973576" cy="3246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86">
                  <a:extLst>
                    <a:ext uri="{9D8B030D-6E8A-4147-A177-3AD203B41FA5}">
                      <a16:colId xmlns:a16="http://schemas.microsoft.com/office/drawing/2014/main" val="1216384154"/>
                    </a:ext>
                  </a:extLst>
                </a:gridCol>
                <a:gridCol w="3345790">
                  <a:extLst>
                    <a:ext uri="{9D8B030D-6E8A-4147-A177-3AD203B41FA5}">
                      <a16:colId xmlns:a16="http://schemas.microsoft.com/office/drawing/2014/main" val="3407029001"/>
                    </a:ext>
                  </a:extLst>
                </a:gridCol>
              </a:tblGrid>
              <a:tr h="355513">
                <a:tc gridSpan="2">
                  <a:txBody>
                    <a:bodyPr/>
                    <a:lstStyle/>
                    <a:p>
                      <a:pPr algn="ctr"/>
                      <a:r>
                        <a:rPr lang="uk-UA" sz="1600" b="1" dirty="0">
                          <a:solidFill>
                            <a:srgbClr val="FF0000"/>
                          </a:solidFill>
                        </a:rPr>
                        <a:t>ТАБЛИЦЯ ПРОДУКТІВ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901742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КИСЛОМОЛОЧНІ І МОЛОЧНІ ПРОДУКТИ</a:t>
                      </a:r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171352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М’ЯСО, РИБА, ПТИЦЯ, ЯЙЦЯ</a:t>
                      </a:r>
                      <a:r>
                        <a:rPr lang="uk-UA" sz="1600" baseline="0" dirty="0"/>
                        <a:t>, БОБОВІ</a:t>
                      </a:r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819099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ПРОДУКТИ ІЗ ЗЕРНА (крупи, хліб, макаронні вироби)</a:t>
                      </a:r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374343"/>
                  </a:ext>
                </a:extLst>
              </a:tr>
              <a:tr h="485259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ФРУКТИ І ОВОЧІ</a:t>
                      </a:r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056576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ЖИРИ ТА СОЛОДОЩІ (масло, вершки, цукор</a:t>
                      </a:r>
                      <a:r>
                        <a:rPr lang="uk-UA" sz="1600" baseline="0" dirty="0"/>
                        <a:t>, мед</a:t>
                      </a:r>
                      <a:r>
                        <a:rPr lang="uk-UA" sz="1600" dirty="0"/>
                        <a:t>) </a:t>
                      </a:r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07074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669174" y="4965540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59367" y="4596208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29319" y="5920684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87368" y="4964398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07975" y="5030598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37188" y="6138404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54314" y="6136734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12665" y="6229334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63383" y="5072394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8814" y="5815103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0622" y="4845932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2994" y="4079674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69053" y="6128500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01514" y="5686534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51818" y="5854398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62508" y="4150066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41753" y="4215494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524195" y="4993675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78298" y="5999769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63860" y="5270259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62646" y="2113042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93684" y="5149064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27701" y="1110489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66617" y="2297708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82492" y="2935298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09858" y="5016742"/>
            <a:ext cx="41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260007" y="195216"/>
            <a:ext cx="6586575" cy="56676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DB6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DB6CA9"/>
                </a:solidFill>
              </a:rPr>
              <a:t>Завдання:</a:t>
            </a:r>
            <a:r>
              <a:rPr lang="uk-UA" b="1" dirty="0">
                <a:solidFill>
                  <a:schemeClr val="tx1"/>
                </a:solidFill>
              </a:rPr>
              <a:t> </a:t>
            </a:r>
            <a:r>
              <a:rPr lang="uk-UA" dirty="0">
                <a:solidFill>
                  <a:schemeClr val="tx1"/>
                </a:solidFill>
              </a:rPr>
              <a:t>Запиши продукти у табличку, відповідно до їх груп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44424" y="164353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51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0" y="0"/>
            <a:ext cx="12172068" cy="685800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2395902" y="1785473"/>
            <a:ext cx="3109961" cy="2054896"/>
            <a:chOff x="1733235" y="1568908"/>
            <a:chExt cx="3109961" cy="2054896"/>
          </a:xfrm>
        </p:grpSpPr>
        <p:sp>
          <p:nvSpPr>
            <p:cNvPr id="3" name="Овальная выноска 2"/>
            <p:cNvSpPr/>
            <p:nvPr/>
          </p:nvSpPr>
          <p:spPr>
            <a:xfrm>
              <a:off x="1733235" y="1568908"/>
              <a:ext cx="3109961" cy="2054896"/>
            </a:xfrm>
            <a:prstGeom prst="wedgeEllipseCallout">
              <a:avLst>
                <a:gd name="adj1" fmla="val -49821"/>
                <a:gd name="adj2" fmla="val 6111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882797" y="1951672"/>
              <a:ext cx="277059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Смачнюлю, я втомився і хочу пити, але скільки б я не випив солодкої води, спрага не втамовується..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798" y="186623"/>
            <a:ext cx="9924816" cy="1133844"/>
          </a:xfrm>
          <a:prstGeom prst="rect">
            <a:avLst/>
          </a:prstGeom>
          <a:ln w="19050">
            <a:solidFill>
              <a:srgbClr val="F4B0D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t="35085" r="54834" b="12104"/>
          <a:stretch/>
        </p:blipFill>
        <p:spPr>
          <a:xfrm rot="183932">
            <a:off x="298883" y="3136108"/>
            <a:ext cx="2868705" cy="3621742"/>
          </a:xfrm>
          <a:prstGeom prst="rect">
            <a:avLst/>
          </a:prstGeom>
          <a:effectLst/>
        </p:spPr>
      </p:pic>
      <p:grpSp>
        <p:nvGrpSpPr>
          <p:cNvPr id="17" name="Группа 16"/>
          <p:cNvGrpSpPr/>
          <p:nvPr/>
        </p:nvGrpSpPr>
        <p:grpSpPr>
          <a:xfrm>
            <a:off x="8215869" y="1314050"/>
            <a:ext cx="4218362" cy="5819615"/>
            <a:chOff x="8215869" y="1314050"/>
            <a:chExt cx="4218362" cy="581961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3852" flipH="1">
              <a:off x="8215869" y="1314050"/>
              <a:ext cx="4218362" cy="5819615"/>
            </a:xfrm>
            <a:prstGeom prst="rect">
              <a:avLst/>
            </a:prstGeom>
            <a:effectLst/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258">
              <a:off x="9061607" y="3509240"/>
              <a:ext cx="499834" cy="1274577"/>
            </a:xfrm>
            <a:prstGeom prst="rect">
              <a:avLst/>
            </a:prstGeom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1222" t="5538" r="1835" b="3080"/>
          <a:stretch/>
        </p:blipFill>
        <p:spPr>
          <a:xfrm>
            <a:off x="141733" y="2345767"/>
            <a:ext cx="2199819" cy="970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87C5E4"/>
            </a:solidFill>
          </a:ln>
          <a:effectLst/>
        </p:spPr>
      </p:pic>
      <p:pic>
        <p:nvPicPr>
          <p:cNvPr id="19" name="Picture 6" descr="Словникові слова 3 клас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456" flipH="1">
            <a:off x="7886618" y="4774421"/>
            <a:ext cx="1271131" cy="185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ght Glitch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843" y="5846591"/>
            <a:ext cx="6483532" cy="12863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4317358" y="3183087"/>
            <a:ext cx="4129184" cy="3032518"/>
            <a:chOff x="4317358" y="3183087"/>
            <a:chExt cx="4129184" cy="3032518"/>
          </a:xfrm>
        </p:grpSpPr>
        <p:sp>
          <p:nvSpPr>
            <p:cNvPr id="13" name="Овальная выноска 12"/>
            <p:cNvSpPr/>
            <p:nvPr/>
          </p:nvSpPr>
          <p:spPr>
            <a:xfrm>
              <a:off x="4317358" y="3183087"/>
              <a:ext cx="4129184" cy="3032518"/>
            </a:xfrm>
            <a:prstGeom prst="wedgeEllipseCallout">
              <a:avLst>
                <a:gd name="adj1" fmla="val 65362"/>
                <a:gd name="adj2" fmla="val -2817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00716" y="3683683"/>
              <a:ext cx="356246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Питайлику, я хочу нагадати тобі, що надмірне споживання </a:t>
              </a:r>
              <a:r>
                <a:rPr lang="uk-UA" dirty="0" smtClean="0">
                  <a:latin typeface="Comic Sans MS" panose="030F0702030302020204" pitchFamily="66" charset="0"/>
                </a:rPr>
                <a:t>солодкої води шкодить </a:t>
              </a:r>
              <a:r>
                <a:rPr lang="uk-UA" dirty="0">
                  <a:latin typeface="Comic Sans MS" panose="030F0702030302020204" pitchFamily="66" charset="0"/>
                </a:rPr>
                <a:t>здоров'ю, наш організм потребує саме прісної очищеної води, яку потрібно берегти, бо її на нашій планеті дуже мало...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30" name="Picture 6" descr="Словникові слова 3 клас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52" y="5286390"/>
            <a:ext cx="1616335" cy="185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080301" y="1444732"/>
            <a:ext cx="2169551" cy="1578576"/>
            <a:chOff x="6080301" y="1444732"/>
            <a:chExt cx="2169551" cy="1578576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6127584" y="1444732"/>
              <a:ext cx="2076786" cy="15785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D94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80301" y="1670983"/>
              <a:ext cx="21695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>
                  <a:solidFill>
                    <a:srgbClr val="3D94C5"/>
                  </a:solidFill>
                </a:rPr>
                <a:t>Добова норма води </a:t>
              </a:r>
              <a:r>
                <a:rPr lang="uk-UA" dirty="0"/>
                <a:t>для молодших школярів – 6-8 склянок води</a:t>
              </a:r>
              <a:endParaRPr lang="ru-RU" dirty="0"/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37145" y="186623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318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" r="1264"/>
            <a:stretch/>
          </p:blipFill>
          <p:spPr>
            <a:xfrm>
              <a:off x="1" y="0"/>
              <a:ext cx="12192000" cy="660240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" r="1264"/>
            <a:stretch/>
          </p:blipFill>
          <p:spPr>
            <a:xfrm>
              <a:off x="0" y="255598"/>
              <a:ext cx="12192000" cy="6602402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6870886" y="4583575"/>
            <a:ext cx="2822919" cy="2018827"/>
            <a:chOff x="5530202" y="3853258"/>
            <a:chExt cx="5224869" cy="2922234"/>
          </a:xfrm>
        </p:grpSpPr>
        <p:sp>
          <p:nvSpPr>
            <p:cNvPr id="9" name="Овальная выноска 8"/>
            <p:cNvSpPr/>
            <p:nvPr/>
          </p:nvSpPr>
          <p:spPr>
            <a:xfrm>
              <a:off x="5774144" y="3853258"/>
              <a:ext cx="4736989" cy="2922234"/>
            </a:xfrm>
            <a:prstGeom prst="wedgeEllipseCallout">
              <a:avLst>
                <a:gd name="adj1" fmla="val 78640"/>
                <a:gd name="adj2" fmla="val -1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30202" y="4356541"/>
              <a:ext cx="5224869" cy="1915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Ти вже побачив дивовижне перетворення води, дізнався, як треба оберігати воду, та як її очищують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51955" y="113726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09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832</Words>
  <Application>Microsoft Office PowerPoint</Application>
  <PresentationFormat>Широкоэкранный</PresentationFormat>
  <Paragraphs>103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92</cp:revision>
  <dcterms:created xsi:type="dcterms:W3CDTF">2022-05-22T18:06:43Z</dcterms:created>
  <dcterms:modified xsi:type="dcterms:W3CDTF">2022-06-17T13:15:45Z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etDate">
    <vt:lpwstr>2022-06-15T13:41:13Z</vt:lpwstr>
  </property>
  <property fmtid="{D5CDD505-2E9C-101B-9397-08002B2CF9AE}" pid="4" name="MSIP_Label_1ada0a2f-b917-4d51-b0d0-d418a10c8b23_Method">
    <vt:lpwstr>Standard</vt:lpwstr>
  </property>
  <property fmtid="{D5CDD505-2E9C-101B-9397-08002B2CF9AE}" pid="5" name="MSIP_Label_1ada0a2f-b917-4d51-b0d0-d418a10c8b23_Name">
    <vt:lpwstr>1ada0a2f-b917-4d51-b0d0-d418a10c8b23</vt:lpwstr>
  </property>
  <property fmtid="{D5CDD505-2E9C-101B-9397-08002B2CF9AE}" pid="6" name="MSIP_Label_1ada0a2f-b917-4d51-b0d0-d418a10c8b23_SiteId">
    <vt:lpwstr>12a3af23-a769-4654-847f-958f3d479f4a</vt:lpwstr>
  </property>
  <property fmtid="{D5CDD505-2E9C-101B-9397-08002B2CF9AE}" pid="7" name="MSIP_Label_1ada0a2f-b917-4d51-b0d0-d418a10c8b23_ActionId">
    <vt:lpwstr>b71f5e28-8f3d-4bf4-bbf7-7d427759d218</vt:lpwstr>
  </property>
  <property fmtid="{D5CDD505-2E9C-101B-9397-08002B2CF9AE}" pid="8" name="MSIP_Label_1ada0a2f-b917-4d51-b0d0-d418a10c8b23_ContentBits">
    <vt:lpwstr>0</vt:lpwstr>
  </property>
</Properties>
</file>