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78" r:id="rId3"/>
    <p:sldId id="270" r:id="rId4"/>
    <p:sldId id="279" r:id="rId5"/>
    <p:sldId id="271" r:id="rId6"/>
    <p:sldId id="280" r:id="rId7"/>
    <p:sldId id="273" r:id="rId8"/>
    <p:sldId id="281" r:id="rId9"/>
    <p:sldId id="275" r:id="rId10"/>
    <p:sldId id="282" r:id="rId11"/>
    <p:sldId id="277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l63ONCy0WGB8Jork4MxHwg==" hashData="EwgkQCZqWTDpCm5G2SYTZAJatpB1WCthi5Zc1w7bGEcqvHrdl29HT/jnUWPMifz76wcXq0PSoV6MvRcLScIgdg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emchuk,Sofiia,UA-Kyiv" initials="VK" lastIdx="19" clrIdx="0">
    <p:extLst>
      <p:ext uri="{19B8F6BF-5375-455C-9EA6-DF929625EA0E}">
        <p15:presenceInfo xmlns:p15="http://schemas.microsoft.com/office/powerpoint/2012/main" userId="S::Sofiia.Veremchuk@ua.nestle.com::be460084-cfb1-4c63-8380-98615d65a8c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EF7"/>
    <a:srgbClr val="FFCC66"/>
    <a:srgbClr val="F46398"/>
    <a:srgbClr val="5292D0"/>
    <a:srgbClr val="FFD966"/>
    <a:srgbClr val="EE694E"/>
    <a:srgbClr val="44B559"/>
    <a:srgbClr val="67443F"/>
    <a:srgbClr val="F1543E"/>
    <a:srgbClr val="E7E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15B21-E292-4CC4-B7DA-BF72A7165574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85F5C-53BE-4A08-9047-808AB043BB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138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85F5C-53BE-4A08-9047-808AB043BBED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718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420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24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330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403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7784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56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754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2602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16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16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FEC0-C81F-4B81-AE5B-920628FF27C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547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6FEC0-C81F-4B81-AE5B-920628FF27C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1E5D0-AE77-49CF-8C47-724563C1A7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80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5.jpeg"/><Relationship Id="rId4" Type="http://schemas.openxmlformats.org/officeDocument/2006/relationships/image" Target="../media/image57.png"/><Relationship Id="rId9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5.jpe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62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5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.jpe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0.jp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0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Фон меловая доска зеленая - 34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0"/>
            <a:ext cx="12192000" cy="68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" y="391216"/>
            <a:ext cx="1219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Урок 2: Групи продукт ів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6544164" y="1176809"/>
            <a:ext cx="5487572" cy="1946419"/>
            <a:chOff x="101392" y="146756"/>
            <a:chExt cx="2545117" cy="287866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01392" y="146756"/>
              <a:ext cx="2489161" cy="2878666"/>
            </a:xfrm>
            <a:prstGeom prst="roundRect">
              <a:avLst>
                <a:gd name="adj" fmla="val 4920"/>
              </a:avLst>
            </a:prstGeom>
            <a:solidFill>
              <a:srgbClr val="1E6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4988" y="314703"/>
              <a:ext cx="2451521" cy="2321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>
                  <a:solidFill>
                    <a:schemeClr val="bg1"/>
                  </a:solidFill>
                </a:rPr>
                <a:t>Наші герої запрошують дітей та дорослих до подорожі чарівною країною Здорового харчування.</a:t>
              </a:r>
            </a:p>
            <a:p>
              <a:r>
                <a:rPr lang="uk-UA" sz="1600" dirty="0">
                  <a:solidFill>
                    <a:schemeClr val="bg1"/>
                  </a:solidFill>
                </a:rPr>
                <a:t>Щоб приєднатися та пройти курс повноцінно, використовуючи відео, плани уроків, рецепти та ін. потрібно зареєструватися на сайті за </a:t>
              </a:r>
              <a:r>
                <a:rPr lang="en-US" sz="1600" dirty="0">
                  <a:solidFill>
                    <a:schemeClr val="bg1"/>
                  </a:solidFill>
                </a:rPr>
                <a:t>QR</a:t>
              </a:r>
              <a:r>
                <a:rPr lang="uk-UA" sz="1600" dirty="0">
                  <a:solidFill>
                    <a:schemeClr val="bg1"/>
                  </a:solidFill>
                </a:rPr>
                <a:t>-кодом</a:t>
              </a:r>
            </a:p>
            <a:p>
              <a:r>
                <a:rPr lang="uk-UA" sz="1600" dirty="0">
                  <a:solidFill>
                    <a:schemeClr val="bg1"/>
                  </a:solidFill>
                </a:rPr>
                <a:t>УВАГА: Реєстрація тільки для дорослих.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481">
            <a:off x="-544406" y="1512592"/>
            <a:ext cx="4386203" cy="54827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71" y="3962737"/>
            <a:ext cx="2069768" cy="2069768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4463377" y="3520452"/>
            <a:ext cx="2254516" cy="1709637"/>
            <a:chOff x="4463377" y="3520452"/>
            <a:chExt cx="2254516" cy="1709637"/>
          </a:xfrm>
        </p:grpSpPr>
        <p:sp>
          <p:nvSpPr>
            <p:cNvPr id="26" name="Овальная выноска 25"/>
            <p:cNvSpPr/>
            <p:nvPr/>
          </p:nvSpPr>
          <p:spPr>
            <a:xfrm>
              <a:off x="4463377" y="3520452"/>
              <a:ext cx="2254516" cy="1709637"/>
            </a:xfrm>
            <a:prstGeom prst="wedgeEllipseCallout">
              <a:avLst>
                <a:gd name="adj1" fmla="val 64816"/>
                <a:gd name="adj2" fmla="val 27086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37105" y="3740100"/>
              <a:ext cx="19070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Привіт, Смачнюлю! А що на нас чекає сьогодні?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887734" y="1176809"/>
            <a:ext cx="2959743" cy="2142824"/>
            <a:chOff x="2887734" y="1176809"/>
            <a:chExt cx="2959743" cy="2142824"/>
          </a:xfrm>
        </p:grpSpPr>
        <p:sp>
          <p:nvSpPr>
            <p:cNvPr id="29" name="Овальная выноска 28"/>
            <p:cNvSpPr/>
            <p:nvPr/>
          </p:nvSpPr>
          <p:spPr>
            <a:xfrm>
              <a:off x="2910883" y="1176809"/>
              <a:ext cx="2842548" cy="2142824"/>
            </a:xfrm>
            <a:prstGeom prst="wedgeEllipseCallout">
              <a:avLst>
                <a:gd name="adj1" fmla="val -49113"/>
                <a:gd name="adj2" fmla="val 51534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87734" y="1556182"/>
              <a:ext cx="295974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Сьогодні, Питайлику, ми дізнаємося більше про групи продуктів та їхню користь для організму. Вперед!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313880" y="16135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3224" y="228137"/>
            <a:ext cx="1260015" cy="515461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0" y="6538772"/>
            <a:ext cx="12192000" cy="26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>
                <a:solidFill>
                  <a:schemeClr val="bg1"/>
                </a:solidFill>
              </a:rPr>
              <a:t>Курс розроблено на замовлення компанії «Нестле Україна» в рамках </a:t>
            </a:r>
            <a:r>
              <a:rPr lang="en-US" sz="1100" dirty="0">
                <a:solidFill>
                  <a:schemeClr val="bg1"/>
                </a:solidFill>
              </a:rPr>
              <a:t>NESTLE FOR HEALTHIER KIDS GLOBAL PROGRAMME </a:t>
            </a:r>
            <a:r>
              <a:rPr lang="uk-UA" sz="1100" dirty="0">
                <a:solidFill>
                  <a:schemeClr val="bg1"/>
                </a:solidFill>
              </a:rPr>
              <a:t>і не призначене для копіювання, редагування та продажу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044" r="52523" b="7068"/>
          <a:stretch/>
        </p:blipFill>
        <p:spPr>
          <a:xfrm flipH="1">
            <a:off x="6257123" y="2619274"/>
            <a:ext cx="3297281" cy="453071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61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6"/>
          <a:stretch/>
        </p:blipFill>
        <p:spPr>
          <a:xfrm>
            <a:off x="8252927" y="1768535"/>
            <a:ext cx="3949233" cy="147149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616126" cy="2857143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-23446" y="4708768"/>
            <a:ext cx="12215446" cy="2171255"/>
            <a:chOff x="-11724" y="4686744"/>
            <a:chExt cx="12215446" cy="217125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4"/>
            <a:srcRect l="32475" t="88197" r="32165"/>
            <a:stretch/>
          </p:blipFill>
          <p:spPr>
            <a:xfrm flipH="1">
              <a:off x="8460557" y="4686744"/>
              <a:ext cx="3743165" cy="2160243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/>
            <a:srcRect l="2464" t="88197" r="32166"/>
            <a:stretch/>
          </p:blipFill>
          <p:spPr>
            <a:xfrm>
              <a:off x="2885087" y="4697756"/>
              <a:ext cx="5938887" cy="2160243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4"/>
            <a:srcRect l="2464" t="88197" r="61757"/>
            <a:stretch/>
          </p:blipFill>
          <p:spPr>
            <a:xfrm flipH="1">
              <a:off x="-11724" y="4697756"/>
              <a:ext cx="2896810" cy="2160243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6232641" y="1600090"/>
            <a:ext cx="1913479" cy="1125838"/>
            <a:chOff x="4331292" y="225763"/>
            <a:chExt cx="1913479" cy="1125838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4331292" y="225763"/>
              <a:ext cx="1881449" cy="1125838"/>
            </a:xfrm>
            <a:prstGeom prst="wedgeEllipseCallout">
              <a:avLst>
                <a:gd name="adj1" fmla="val -1305"/>
                <a:gd name="adj2" fmla="val 79205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95709" y="337396"/>
              <a:ext cx="18490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Моя група постачає організму білки. Я це добре вивчив!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8017156" y="744794"/>
            <a:ext cx="4084655" cy="1447741"/>
            <a:chOff x="4331292" y="378700"/>
            <a:chExt cx="1962913" cy="972901"/>
          </a:xfrm>
        </p:grpSpPr>
        <p:sp>
          <p:nvSpPr>
            <p:cNvPr id="11" name="Овальная выноска 10"/>
            <p:cNvSpPr/>
            <p:nvPr/>
          </p:nvSpPr>
          <p:spPr>
            <a:xfrm>
              <a:off x="4331292" y="378700"/>
              <a:ext cx="1962913" cy="972901"/>
            </a:xfrm>
            <a:prstGeom prst="wedgeEllipseCallout">
              <a:avLst>
                <a:gd name="adj1" fmla="val 13465"/>
                <a:gd name="adj2" fmla="val 71089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51072" y="467192"/>
              <a:ext cx="1701071" cy="785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Продукти цієї групи є джерелом енергії і зігрівають організм.</a:t>
              </a:r>
            </a:p>
            <a:p>
              <a:pPr algn="ctr"/>
              <a:r>
                <a:rPr lang="uk-UA" sz="1400" dirty="0">
                  <a:latin typeface="Comic Sans MS" panose="030F0702030302020204" pitchFamily="66" charset="0"/>
                </a:rPr>
                <a:t>Проте вживати їх, як і солодощі, потрібно в міру. Надмірне споживання шкідливе для здоров'я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45" y="814504"/>
            <a:ext cx="4646666" cy="848106"/>
          </a:xfrm>
          <a:prstGeom prst="rect">
            <a:avLst/>
          </a:prstGeom>
          <a:ln>
            <a:solidFill>
              <a:srgbClr val="F46398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962" y="1711723"/>
            <a:ext cx="3235904" cy="1651485"/>
          </a:xfrm>
          <a:prstGeom prst="rect">
            <a:avLst/>
          </a:prstGeom>
          <a:ln>
            <a:solidFill>
              <a:srgbClr val="64CEF7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17" y="1883289"/>
            <a:ext cx="7158866" cy="522878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470115" y="4927412"/>
            <a:ext cx="31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85230" y="4328424"/>
            <a:ext cx="31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47620" y="4017962"/>
            <a:ext cx="31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37150" y="4719780"/>
            <a:ext cx="31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57447" y="3959092"/>
            <a:ext cx="34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17156" y="4590398"/>
            <a:ext cx="34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73410" y="4016208"/>
            <a:ext cx="34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53802" y="3725138"/>
            <a:ext cx="34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27671" y="4394367"/>
            <a:ext cx="34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96190" y="4099635"/>
            <a:ext cx="34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87887" y="4664496"/>
            <a:ext cx="34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267" y="3455537"/>
            <a:ext cx="2855330" cy="33753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2405" y="5312855"/>
            <a:ext cx="4684546" cy="1221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46398"/>
            </a:solidFill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-39329" y="52794"/>
            <a:ext cx="122313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i="1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М’ЯСО І ЖИРИ</a:t>
            </a:r>
            <a:endParaRPr lang="ru-RU" sz="3200" b="1" i="1" cap="none" spc="0" dirty="0">
              <a:ln w="12700">
                <a:solidFill>
                  <a:schemeClr val="accent5">
                    <a:alpha val="22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06170" y="118579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864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-1985164" y="0"/>
            <a:ext cx="14184557" cy="7487920"/>
            <a:chOff x="-1985164" y="0"/>
            <a:chExt cx="14184557" cy="7487920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-1985164" y="0"/>
              <a:ext cx="14184557" cy="6858000"/>
              <a:chOff x="-1985164" y="0"/>
              <a:chExt cx="14184557" cy="6858000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07" t="57866"/>
              <a:stretch/>
            </p:blipFill>
            <p:spPr>
              <a:xfrm>
                <a:off x="0" y="0"/>
                <a:ext cx="12199393" cy="5852160"/>
              </a:xfrm>
              <a:prstGeom prst="rect">
                <a:avLst/>
              </a:prstGeom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07" t="57866"/>
              <a:stretch/>
            </p:blipFill>
            <p:spPr>
              <a:xfrm>
                <a:off x="0" y="1005840"/>
                <a:ext cx="12199393" cy="5852160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631" r="51872" b="3956"/>
              <a:stretch/>
            </p:blipFill>
            <p:spPr>
              <a:xfrm>
                <a:off x="-1985164" y="754922"/>
                <a:ext cx="4390198" cy="4659340"/>
              </a:xfrm>
              <a:prstGeom prst="rect">
                <a:avLst/>
              </a:prstGeom>
            </p:spPr>
          </p:pic>
        </p:grpSp>
        <p:sp>
          <p:nvSpPr>
            <p:cNvPr id="10" name="Овал 9"/>
            <p:cNvSpPr/>
            <p:nvPr/>
          </p:nvSpPr>
          <p:spPr>
            <a:xfrm>
              <a:off x="2570480" y="6085840"/>
              <a:ext cx="3667760" cy="140208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51" y="119049"/>
            <a:ext cx="3849698" cy="1020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46398"/>
            </a:solidFill>
          </a:ln>
          <a:effectLst/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975" y="192005"/>
            <a:ext cx="3228408" cy="3186661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8915104" y="27191"/>
            <a:ext cx="2281936" cy="1758145"/>
            <a:chOff x="4331292" y="89849"/>
            <a:chExt cx="2281936" cy="1758145"/>
          </a:xfrm>
        </p:grpSpPr>
        <p:sp>
          <p:nvSpPr>
            <p:cNvPr id="22" name="Овальная выноска 21"/>
            <p:cNvSpPr/>
            <p:nvPr/>
          </p:nvSpPr>
          <p:spPr>
            <a:xfrm>
              <a:off x="4331292" y="89849"/>
              <a:ext cx="2281936" cy="1758145"/>
            </a:xfrm>
            <a:prstGeom prst="wedgeEllipseCallout">
              <a:avLst>
                <a:gd name="adj1" fmla="val 34750"/>
                <a:gd name="adj2" fmla="val 61937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74255" y="95404"/>
              <a:ext cx="20848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Здорове харчування – це збалансоване поєднання в раціоні рослинної та тваринної їжі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8139" flipH="1">
            <a:off x="10274626" y="564854"/>
            <a:ext cx="3327913" cy="4250818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25082" y="2987105"/>
            <a:ext cx="12285578" cy="4185855"/>
            <a:chOff x="25082" y="2987105"/>
            <a:chExt cx="12285578" cy="418585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480" y="5318862"/>
              <a:ext cx="2600960" cy="1854098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796" y="3897908"/>
              <a:ext cx="2227926" cy="2183368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700" y="4781403"/>
              <a:ext cx="2721999" cy="2063251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9032" y="4161439"/>
              <a:ext cx="2443424" cy="215306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2" y="4410531"/>
              <a:ext cx="2106188" cy="240516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499" y="2987105"/>
              <a:ext cx="2487029" cy="269342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6072" y="3167328"/>
              <a:ext cx="2254588" cy="3619552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1712" y="3165779"/>
              <a:ext cx="2781196" cy="1991320"/>
            </a:xfrm>
            <a:prstGeom prst="rect">
              <a:avLst/>
            </a:prstGeom>
          </p:spPr>
        </p:pic>
        <p:sp>
          <p:nvSpPr>
            <p:cNvPr id="28" name="Скругленный прямоугольник 27"/>
            <p:cNvSpPr/>
            <p:nvPr/>
          </p:nvSpPr>
          <p:spPr>
            <a:xfrm>
              <a:off x="355600" y="4543746"/>
              <a:ext cx="1775670" cy="3533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64C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2110829" y="5466871"/>
              <a:ext cx="1775670" cy="3533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64C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3813915" y="6414643"/>
              <a:ext cx="1939518" cy="3533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64C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4036125" y="5138702"/>
              <a:ext cx="1775670" cy="3533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64C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6912555" y="4768058"/>
              <a:ext cx="1471765" cy="32209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64C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6569975" y="6414642"/>
              <a:ext cx="1561943" cy="29993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64C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8413973" y="5777063"/>
              <a:ext cx="1928907" cy="3486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64C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10175960" y="6160013"/>
              <a:ext cx="1679983" cy="3006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64C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905319" y="4744438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6794883" y="1460692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373602" y="4541763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2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6805043" y="1810927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2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3849858" y="6424007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3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6805043" y="2837725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3</a:t>
            </a:r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2142806" y="5458892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4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6805043" y="2492056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4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4074169" y="5143863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5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6805043" y="776400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5</a:t>
            </a:r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8416353" y="5773287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6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6793896" y="1107002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6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0199450" y="6157717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8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6569975" y="6396996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7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6793896" y="2160540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7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646939" y="4538764"/>
            <a:ext cx="149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214516" y="71640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37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3" grpId="0"/>
      <p:bldP spid="45" grpId="0"/>
      <p:bldP spid="47" grpId="0"/>
      <p:bldP spid="49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23446" y="4686745"/>
            <a:ext cx="12215446" cy="2171255"/>
            <a:chOff x="-11724" y="4686744"/>
            <a:chExt cx="12215446" cy="217125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32475" t="88197" r="32165"/>
            <a:stretch/>
          </p:blipFill>
          <p:spPr>
            <a:xfrm flipH="1">
              <a:off x="8460557" y="4686744"/>
              <a:ext cx="3743165" cy="216024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/>
            <a:srcRect l="2464" t="88197" r="32166"/>
            <a:stretch/>
          </p:blipFill>
          <p:spPr>
            <a:xfrm>
              <a:off x="2885087" y="4697756"/>
              <a:ext cx="5938887" cy="2160243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2"/>
            <a:srcRect l="2464" t="88197" r="61757"/>
            <a:stretch/>
          </p:blipFill>
          <p:spPr>
            <a:xfrm flipH="1">
              <a:off x="-11724" y="4697756"/>
              <a:ext cx="2896810" cy="2160243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58" t="1487" r="1117" b="2488"/>
          <a:stretch/>
        </p:blipFill>
        <p:spPr>
          <a:xfrm>
            <a:off x="2788918" y="1588654"/>
            <a:ext cx="7945121" cy="505598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945639" y="172720"/>
            <a:ext cx="8788400" cy="1243214"/>
          </a:xfrm>
          <a:prstGeom prst="roundRect">
            <a:avLst/>
          </a:prstGeom>
          <a:solidFill>
            <a:schemeClr val="bg1"/>
          </a:solidFill>
          <a:ln>
            <a:solidFill>
              <a:srgbClr val="F46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b="1" dirty="0">
                <a:solidFill>
                  <a:srgbClr val="F46398"/>
                </a:solidFill>
              </a:rPr>
              <a:t>Завдання: </a:t>
            </a:r>
          </a:p>
          <a:p>
            <a:pPr marL="342900" indent="-342900">
              <a:buAutoNum type="arabicPeriod"/>
            </a:pPr>
            <a:r>
              <a:rPr lang="uk-UA" sz="1600" dirty="0">
                <a:solidFill>
                  <a:schemeClr val="tx1"/>
                </a:solidFill>
              </a:rPr>
              <a:t>Які продукти належать до групи жирів? </a:t>
            </a:r>
          </a:p>
          <a:p>
            <a:pPr marL="342900" indent="-342900">
              <a:buAutoNum type="arabicPeriod"/>
            </a:pPr>
            <a:r>
              <a:rPr lang="uk-UA" sz="1600" dirty="0">
                <a:solidFill>
                  <a:schemeClr val="tx1"/>
                </a:solidFill>
              </a:rPr>
              <a:t>Який продукт належить і до групи жирів і до молочної продукції? </a:t>
            </a:r>
          </a:p>
          <a:p>
            <a:pPr marL="342900" indent="-342900">
              <a:buAutoNum type="arabicPeriod"/>
            </a:pPr>
            <a:r>
              <a:rPr lang="uk-UA" sz="1600" dirty="0">
                <a:solidFill>
                  <a:schemeClr val="tx1"/>
                </a:solidFill>
              </a:rPr>
              <a:t>Який з цих продуктів належить до групи злакових? </a:t>
            </a:r>
          </a:p>
          <a:p>
            <a:pPr marL="342900" indent="-342900">
              <a:buAutoNum type="arabicPeriod"/>
            </a:pPr>
            <a:r>
              <a:rPr lang="uk-UA" sz="1600" dirty="0">
                <a:solidFill>
                  <a:schemeClr val="tx1"/>
                </a:solidFill>
              </a:rPr>
              <a:t>Які з цих продуктів тваринного, а які рослинного походження?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9177">
            <a:off x="-1263304" y="2725287"/>
            <a:ext cx="4102048" cy="5127561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305286" y="2346862"/>
            <a:ext cx="2370288" cy="1452477"/>
            <a:chOff x="4127603" y="219099"/>
            <a:chExt cx="2370288" cy="1452477"/>
          </a:xfrm>
        </p:grpSpPr>
        <p:sp>
          <p:nvSpPr>
            <p:cNvPr id="7" name="Овальная выноска 6"/>
            <p:cNvSpPr/>
            <p:nvPr/>
          </p:nvSpPr>
          <p:spPr>
            <a:xfrm>
              <a:off x="4127603" y="219099"/>
              <a:ext cx="2370288" cy="1452477"/>
            </a:xfrm>
            <a:prstGeom prst="wedgeEllipseCallout">
              <a:avLst>
                <a:gd name="adj1" fmla="val -1305"/>
                <a:gd name="adj2" fmla="val 79205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70331" y="219099"/>
              <a:ext cx="20848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Давайте перевіримо, чи добре ви запам'ятали групи продуктів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080492" y="172720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20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/>
          <a:stretch/>
        </p:blipFill>
        <p:spPr>
          <a:xfrm>
            <a:off x="-39329" y="0"/>
            <a:ext cx="12231329" cy="68580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568960" y="113714"/>
            <a:ext cx="3322320" cy="1877568"/>
            <a:chOff x="4331292" y="89851"/>
            <a:chExt cx="1596567" cy="1261750"/>
          </a:xfrm>
        </p:grpSpPr>
        <p:sp>
          <p:nvSpPr>
            <p:cNvPr id="10" name="Овальная выноска 9"/>
            <p:cNvSpPr/>
            <p:nvPr/>
          </p:nvSpPr>
          <p:spPr>
            <a:xfrm>
              <a:off x="4331292" y="89851"/>
              <a:ext cx="1596567" cy="1261750"/>
            </a:xfrm>
            <a:prstGeom prst="wedgeEllipseCallout">
              <a:avLst>
                <a:gd name="adj1" fmla="val 13465"/>
                <a:gd name="adj2" fmla="val 71089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63756" y="317407"/>
              <a:ext cx="1531640" cy="806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Наша подорож добігає кінця. Сподіваємося, що наступна наша зустріч буде не менш цікавою.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7" y="1098163"/>
            <a:ext cx="4987109" cy="6233886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5513183" y="529601"/>
            <a:ext cx="3743372" cy="3343423"/>
            <a:chOff x="6047445" y="4785899"/>
            <a:chExt cx="2376951" cy="2122994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6047445" y="4785899"/>
              <a:ext cx="2376951" cy="1485469"/>
              <a:chOff x="7497542" y="1143010"/>
              <a:chExt cx="3048716" cy="2258951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7497542" y="1143010"/>
                <a:ext cx="3048716" cy="2258951"/>
                <a:chOff x="4630919" y="291754"/>
                <a:chExt cx="2933619" cy="1964148"/>
              </a:xfrm>
            </p:grpSpPr>
            <p:grpSp>
              <p:nvGrpSpPr>
                <p:cNvPr id="17" name="Группа 12">
                  <a:extLst>
                    <a:ext uri="{FF2B5EF4-FFF2-40B4-BE49-F238E27FC236}">
                      <a16:creationId xmlns:a16="http://schemas.microsoft.com/office/drawing/2014/main" id="{C82B1429-6FD8-4295-B6D1-4C053D13A603}"/>
                    </a:ext>
                  </a:extLst>
                </p:cNvPr>
                <p:cNvGrpSpPr/>
                <p:nvPr/>
              </p:nvGrpSpPr>
              <p:grpSpPr>
                <a:xfrm>
                  <a:off x="4630919" y="291754"/>
                  <a:ext cx="2933619" cy="1964148"/>
                  <a:chOff x="5768413" y="2089546"/>
                  <a:chExt cx="2656485" cy="1792812"/>
                </a:xfrm>
              </p:grpSpPr>
              <p:pic>
                <p:nvPicPr>
                  <p:cNvPr id="19" name="object 2">
                    <a:extLst>
                      <a:ext uri="{FF2B5EF4-FFF2-40B4-BE49-F238E27FC236}">
                        <a16:creationId xmlns:a16="http://schemas.microsoft.com/office/drawing/2014/main" id="{B81AAEBE-7EBC-452C-AEFE-9F3180A1A648}"/>
                      </a:ext>
                    </a:extLst>
                  </p:cNvPr>
                  <p:cNvPicPr/>
                  <p:nvPr/>
                </p:nvPicPr>
                <p:blipFill rotWithShape="1">
                  <a:blip r:embed="rId4" cstate="print"/>
                  <a:srcRect l="48999" t="4789" r="6172" b="88868"/>
                  <a:stretch/>
                </p:blipFill>
                <p:spPr>
                  <a:xfrm>
                    <a:off x="5768413" y="2103761"/>
                    <a:ext cx="2656485" cy="409086"/>
                  </a:xfrm>
                  <a:prstGeom prst="rect">
                    <a:avLst/>
                  </a:prstGeom>
                </p:spPr>
              </p:pic>
              <p:sp>
                <p:nvSpPr>
                  <p:cNvPr id="20" name="Скругленный прямоугольник 8">
                    <a:extLst>
                      <a:ext uri="{FF2B5EF4-FFF2-40B4-BE49-F238E27FC236}">
                        <a16:creationId xmlns:a16="http://schemas.microsoft.com/office/drawing/2014/main" id="{935125C4-D942-47B9-B0FE-EB648D4DB151}"/>
                      </a:ext>
                    </a:extLst>
                  </p:cNvPr>
                  <p:cNvSpPr/>
                  <p:nvPr/>
                </p:nvSpPr>
                <p:spPr>
                  <a:xfrm>
                    <a:off x="5768413" y="2089546"/>
                    <a:ext cx="2656485" cy="1792812"/>
                  </a:xfrm>
                  <a:prstGeom prst="roundRect">
                    <a:avLst>
                      <a:gd name="adj" fmla="val 1881"/>
                    </a:avLst>
                  </a:prstGeom>
                  <a:noFill/>
                  <a:ln w="57150">
                    <a:solidFill>
                      <a:srgbClr val="68CDF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  <p:sp>
              <p:nvSpPr>
                <p:cNvPr id="18" name="Скругленный прямоугольник 17"/>
                <p:cNvSpPr/>
                <p:nvPr/>
              </p:nvSpPr>
              <p:spPr>
                <a:xfrm>
                  <a:off x="4630919" y="755508"/>
                  <a:ext cx="2933619" cy="1500393"/>
                </a:xfrm>
                <a:prstGeom prst="roundRect">
                  <a:avLst>
                    <a:gd name="adj" fmla="val 1932"/>
                  </a:avLst>
                </a:prstGeom>
                <a:solidFill>
                  <a:schemeClr val="bg1"/>
                </a:solidFill>
                <a:ln w="28575">
                  <a:solidFill>
                    <a:srgbClr val="68CDF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7598510" y="1798470"/>
                <a:ext cx="2846780" cy="473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14" name="Прямоугольник 13"/>
            <p:cNvSpPr/>
            <p:nvPr/>
          </p:nvSpPr>
          <p:spPr>
            <a:xfrm>
              <a:off x="6086804" y="5186315"/>
              <a:ext cx="2298231" cy="1722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dirty="0"/>
                <a:t>Що нового ти дізнався з уроку? Яка група продуктів чим корисна? Назви по одному продукту з кожної групи, який тобі найбільше подобається</a:t>
              </a:r>
              <a:endParaRPr lang="ru-RU" dirty="0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33955" r="52489" b="13956"/>
          <a:stretch/>
        </p:blipFill>
        <p:spPr>
          <a:xfrm flipH="1">
            <a:off x="6209211" y="2201313"/>
            <a:ext cx="3426493" cy="4584192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9596190" y="1124633"/>
            <a:ext cx="2512001" cy="2534380"/>
            <a:chOff x="101392" y="146756"/>
            <a:chExt cx="2512001" cy="2878666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101392" y="146756"/>
              <a:ext cx="2489161" cy="2878666"/>
            </a:xfrm>
            <a:prstGeom prst="roundRect">
              <a:avLst>
                <a:gd name="adj" fmla="val 4920"/>
              </a:avLst>
            </a:prstGeom>
            <a:solidFill>
              <a:srgbClr val="1E6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9041" y="205089"/>
              <a:ext cx="2474352" cy="279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solidFill>
                    <a:schemeClr val="bg1"/>
                  </a:solidFill>
                </a:rPr>
                <a:t>РАЗОМ ІЗ ДОРОСЛИМИ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Щоб пройти тест, перейдіть на сайт «Абетки харчування» за </a:t>
              </a:r>
              <a:r>
                <a:rPr lang="en-US" sz="1400" dirty="0">
                  <a:solidFill>
                    <a:schemeClr val="bg1"/>
                  </a:solidFill>
                </a:rPr>
                <a:t>QR-</a:t>
              </a:r>
              <a:r>
                <a:rPr lang="uk-UA" sz="1400" dirty="0">
                  <a:solidFill>
                    <a:schemeClr val="bg1"/>
                  </a:solidFill>
                </a:rPr>
                <a:t>кодом.</a:t>
              </a:r>
              <a:endParaRPr lang="en-US" sz="1400" dirty="0">
                <a:solidFill>
                  <a:srgbClr val="FFFF00"/>
                </a:solidFill>
              </a:endParaRPr>
            </a:p>
            <a:p>
              <a:r>
                <a:rPr lang="uk-UA" sz="1400" dirty="0">
                  <a:solidFill>
                    <a:schemeClr val="bg1"/>
                  </a:solidFill>
                </a:rPr>
                <a:t>Оберіть необхідний клас і тему.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Перевірка знань є важливою й обов'язковою частиною кожного уроку.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УВАГА: реєстрація на сайті лише для дорослих!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926" y="4003628"/>
            <a:ext cx="1909852" cy="190985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060257" y="113714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8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6"/>
          <a:stretch/>
        </p:blipFill>
        <p:spPr>
          <a:xfrm>
            <a:off x="4540007" y="2760656"/>
            <a:ext cx="7641834" cy="28571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616126" cy="2857143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192286" y="329158"/>
            <a:ext cx="3688080" cy="2555926"/>
            <a:chOff x="4425773" y="555532"/>
            <a:chExt cx="1772336" cy="1717616"/>
          </a:xfrm>
        </p:grpSpPr>
        <p:sp>
          <p:nvSpPr>
            <p:cNvPr id="6" name="Овальная выноска 5"/>
            <p:cNvSpPr/>
            <p:nvPr/>
          </p:nvSpPr>
          <p:spPr>
            <a:xfrm>
              <a:off x="4425773" y="555532"/>
              <a:ext cx="1772336" cy="1633999"/>
            </a:xfrm>
            <a:prstGeom prst="wedgeEllipseCallout">
              <a:avLst>
                <a:gd name="adj1" fmla="val 75271"/>
                <a:gd name="adj2" fmla="val 16818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89335" y="721924"/>
              <a:ext cx="1445211" cy="1551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А ця чарівна табличка допоможе тобі визначити, чи різноманітне в тебе харчування.</a:t>
              </a:r>
            </a:p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Щодня став плюс напроти тих продуктів, які ти їв.</a:t>
              </a:r>
            </a:p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В кінці тижня підбий підсумок </a:t>
              </a:r>
            </a:p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 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25" y="896033"/>
            <a:ext cx="6609576" cy="57658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4623040" y="178567"/>
            <a:ext cx="4666889" cy="717466"/>
            <a:chOff x="3660715" y="3316123"/>
            <a:chExt cx="4666889" cy="717466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660715" y="3316123"/>
              <a:ext cx="4666889" cy="71746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90178" y="3387258"/>
              <a:ext cx="4637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00B050"/>
                  </a:solidFill>
                </a:rPr>
                <a:t>Домашнє завдання: </a:t>
              </a:r>
              <a:r>
                <a:rPr lang="uk-UA" dirty="0"/>
                <a:t>за допомогою дорослих заповни табличку нижче</a:t>
              </a:r>
              <a:endParaRPr lang="ru-RU" dirty="0"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077674" y="133256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39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r="20366"/>
          <a:stretch/>
        </p:blipFill>
        <p:spPr>
          <a:xfrm>
            <a:off x="-21266" y="2240997"/>
            <a:ext cx="12227443" cy="4624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621" t="5130" r="1943" b="5459"/>
          <a:stretch/>
        </p:blipFill>
        <p:spPr>
          <a:xfrm>
            <a:off x="4319009" y="122645"/>
            <a:ext cx="3480439" cy="2264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8CDF7"/>
            </a:solidFill>
          </a:ln>
          <a:effectLst/>
        </p:spPr>
      </p:pic>
      <p:grpSp>
        <p:nvGrpSpPr>
          <p:cNvPr id="20" name="Группа 19"/>
          <p:cNvGrpSpPr/>
          <p:nvPr/>
        </p:nvGrpSpPr>
        <p:grpSpPr>
          <a:xfrm>
            <a:off x="8294228" y="509773"/>
            <a:ext cx="2963446" cy="2100443"/>
            <a:chOff x="8848725" y="328432"/>
            <a:chExt cx="2963446" cy="2100443"/>
          </a:xfrm>
        </p:grpSpPr>
        <p:sp>
          <p:nvSpPr>
            <p:cNvPr id="12" name="Овальная выноска 11"/>
            <p:cNvSpPr/>
            <p:nvPr/>
          </p:nvSpPr>
          <p:spPr>
            <a:xfrm>
              <a:off x="8848725" y="328432"/>
              <a:ext cx="2963446" cy="2100443"/>
            </a:xfrm>
            <a:prstGeom prst="wedgeEllipseCallout">
              <a:avLst>
                <a:gd name="adj1" fmla="val 13534"/>
                <a:gd name="adj2" fmla="val 75194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63444" y="620340"/>
              <a:ext cx="273400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Питайлику, це тому що схожі продукти «товаришують» – в них схожі властивості, походження, тощо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76576" y="192388"/>
            <a:ext cx="2962337" cy="1496996"/>
            <a:chOff x="2377947" y="3294079"/>
            <a:chExt cx="2962337" cy="1496996"/>
          </a:xfrm>
          <a:noFill/>
        </p:grpSpPr>
        <p:grpSp>
          <p:nvGrpSpPr>
            <p:cNvPr id="16" name="Группа 15"/>
            <p:cNvGrpSpPr/>
            <p:nvPr/>
          </p:nvGrpSpPr>
          <p:grpSpPr>
            <a:xfrm>
              <a:off x="2377947" y="3294079"/>
              <a:ext cx="2962337" cy="1496996"/>
              <a:chOff x="2305299" y="4054227"/>
              <a:chExt cx="3281074" cy="1658067"/>
            </a:xfrm>
            <a:grpFill/>
          </p:grpSpPr>
          <p:pic>
            <p:nvPicPr>
              <p:cNvPr id="18" name="object 2"/>
              <p:cNvPicPr/>
              <p:nvPr/>
            </p:nvPicPr>
            <p:blipFill rotWithShape="1">
              <a:blip r:embed="rId4" cstate="print"/>
              <a:srcRect l="48999" t="4789" r="6172" b="85244"/>
              <a:stretch/>
            </p:blipFill>
            <p:spPr>
              <a:xfrm>
                <a:off x="2305299" y="4054227"/>
                <a:ext cx="3281074" cy="793998"/>
              </a:xfrm>
              <a:prstGeom prst="roundRect">
                <a:avLst>
                  <a:gd name="adj" fmla="val 8594"/>
                </a:avLst>
              </a:prstGeom>
              <a:grpFill/>
              <a:ln>
                <a:noFill/>
              </a:ln>
              <a:effectLst/>
            </p:spPr>
          </p:pic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2305299" y="4081056"/>
                <a:ext cx="3281074" cy="1631238"/>
              </a:xfrm>
              <a:prstGeom prst="roundRect">
                <a:avLst>
                  <a:gd name="adj" fmla="val 1881"/>
                </a:avLst>
              </a:prstGeom>
              <a:grpFill/>
              <a:ln w="57150">
                <a:solidFill>
                  <a:srgbClr val="68C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446173" y="3826713"/>
              <a:ext cx="282588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uk-UA" dirty="0"/>
                <a:t>А які продукти любиш ти? До яких груп вони належать?</a:t>
              </a:r>
              <a:endParaRPr lang="ru-RU" dirty="0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3681">
            <a:off x="-528635" y="2754255"/>
            <a:ext cx="3562026" cy="4452533"/>
          </a:xfrm>
          <a:prstGeom prst="rect">
            <a:avLst/>
          </a:prstGeom>
        </p:spPr>
      </p:pic>
      <p:grpSp>
        <p:nvGrpSpPr>
          <p:cNvPr id="61" name="Группа 60"/>
          <p:cNvGrpSpPr/>
          <p:nvPr/>
        </p:nvGrpSpPr>
        <p:grpSpPr>
          <a:xfrm>
            <a:off x="118591" y="1827085"/>
            <a:ext cx="2254516" cy="1709637"/>
            <a:chOff x="118591" y="1827085"/>
            <a:chExt cx="2254516" cy="1709637"/>
          </a:xfrm>
        </p:grpSpPr>
        <p:sp>
          <p:nvSpPr>
            <p:cNvPr id="11" name="Овальная выноска 10"/>
            <p:cNvSpPr/>
            <p:nvPr/>
          </p:nvSpPr>
          <p:spPr>
            <a:xfrm>
              <a:off x="118591" y="1827085"/>
              <a:ext cx="2254516" cy="1709637"/>
            </a:xfrm>
            <a:prstGeom prst="wedgeEllipseCallout">
              <a:avLst>
                <a:gd name="adj1" fmla="val 6091"/>
                <a:gd name="adj2" fmla="val 68871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2357" y="2066101"/>
              <a:ext cx="21907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Смачнюлю, а чому продукти поділили саме так, а не інакше?</a:t>
              </a: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04" y="1468954"/>
            <a:ext cx="9423988" cy="6282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5489" flipH="1">
            <a:off x="9061556" y="2049479"/>
            <a:ext cx="4094234" cy="5186077"/>
          </a:xfrm>
          <a:prstGeom prst="rect">
            <a:avLst/>
          </a:prstGeom>
        </p:spPr>
      </p:pic>
      <p:grpSp>
        <p:nvGrpSpPr>
          <p:cNvPr id="60" name="Группа 59"/>
          <p:cNvGrpSpPr/>
          <p:nvPr/>
        </p:nvGrpSpPr>
        <p:grpSpPr>
          <a:xfrm>
            <a:off x="3112811" y="3492479"/>
            <a:ext cx="7354085" cy="3343998"/>
            <a:chOff x="3065514" y="3507131"/>
            <a:chExt cx="7354085" cy="334399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86891">
              <a:off x="9175141" y="4787203"/>
              <a:ext cx="1269135" cy="121978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0170" y="4002341"/>
              <a:ext cx="1096037" cy="1200754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9518" y="4546572"/>
              <a:ext cx="950538" cy="1110068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487" y="4664223"/>
              <a:ext cx="914226" cy="991401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514" y="5194253"/>
              <a:ext cx="1190037" cy="1059195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261" y="5124992"/>
              <a:ext cx="1001899" cy="1020453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5621">
              <a:off x="4045253" y="5523214"/>
              <a:ext cx="1074511" cy="1132419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840" y="4836025"/>
              <a:ext cx="930917" cy="836779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734" y="5697549"/>
              <a:ext cx="1323935" cy="1145204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635" y="5405026"/>
              <a:ext cx="912179" cy="1140224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380" y="5029943"/>
              <a:ext cx="1172505" cy="805292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289" y="5936359"/>
              <a:ext cx="933827" cy="914770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589" y="6014845"/>
              <a:ext cx="895712" cy="82901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4915" y="3507131"/>
              <a:ext cx="920323" cy="1472517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168" y="4243531"/>
              <a:ext cx="1013942" cy="1093467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7594" y="3783085"/>
              <a:ext cx="571500" cy="1457325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562" y="5577689"/>
              <a:ext cx="1472645" cy="587607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1058" y="5283658"/>
              <a:ext cx="1105621" cy="807171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739" y="4827489"/>
              <a:ext cx="1233155" cy="748932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883" y="5034988"/>
              <a:ext cx="995147" cy="1007209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887" y="5059374"/>
              <a:ext cx="838200" cy="638175"/>
            </a:xfrm>
            <a:prstGeom prst="rect">
              <a:avLst/>
            </a:prstGeom>
          </p:spPr>
        </p:pic>
      </p:grpSp>
      <p:grpSp>
        <p:nvGrpSpPr>
          <p:cNvPr id="62" name="Группа 61"/>
          <p:cNvGrpSpPr/>
          <p:nvPr/>
        </p:nvGrpSpPr>
        <p:grpSpPr>
          <a:xfrm>
            <a:off x="3498650" y="2526527"/>
            <a:ext cx="5413248" cy="985159"/>
            <a:chOff x="694944" y="1780032"/>
            <a:chExt cx="5413248" cy="985159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694944" y="1780032"/>
              <a:ext cx="5413248" cy="985159"/>
            </a:xfrm>
            <a:prstGeom prst="roundRect">
              <a:avLst>
                <a:gd name="adj" fmla="val 11162"/>
              </a:avLst>
            </a:prstGeom>
            <a:solidFill>
              <a:schemeClr val="bg1"/>
            </a:solidFill>
            <a:ln>
              <a:solidFill>
                <a:srgbClr val="F463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16864" y="1815055"/>
              <a:ext cx="51619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F46398"/>
                  </a:solidFill>
                </a:rPr>
                <a:t>Завдання </a:t>
              </a:r>
            </a:p>
            <a:p>
              <a:r>
                <a:rPr lang="uk-UA" dirty="0"/>
                <a:t>Роздивись продукти, які бачиш на скатертині. До яких груп належить кожен із них?</a:t>
              </a:r>
              <a:endParaRPr lang="ru-RU" dirty="0"/>
            </a:p>
          </p:txBody>
        </p:sp>
      </p:grp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08673" y="120214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34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111" t="3766" r="2831" b="5224"/>
          <a:stretch/>
        </p:blipFill>
        <p:spPr>
          <a:xfrm>
            <a:off x="7632441" y="550506"/>
            <a:ext cx="3974842" cy="3377681"/>
          </a:xfrm>
          <a:prstGeom prst="rect">
            <a:avLst/>
          </a:prstGeom>
          <a:ln w="19050">
            <a:solidFill>
              <a:srgbClr val="E7E7EC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1006253" y="1572322"/>
            <a:ext cx="1014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D966"/>
                </a:solidFill>
                <a:sym typeface="Wingdings" panose="05000000000000000000" pitchFamily="2" charset="2"/>
              </a:rPr>
              <a:t></a:t>
            </a:r>
            <a:endParaRPr lang="ru-RU" sz="4800" b="1" dirty="0">
              <a:solidFill>
                <a:srgbClr val="FFD9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06252" y="2070410"/>
            <a:ext cx="1014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67443F"/>
                </a:solidFill>
                <a:sym typeface="Wingdings" panose="05000000000000000000" pitchFamily="2" charset="2"/>
              </a:rPr>
              <a:t></a:t>
            </a:r>
            <a:endParaRPr lang="ru-RU" sz="4800" b="1" dirty="0">
              <a:solidFill>
                <a:srgbClr val="67443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06252" y="2724615"/>
            <a:ext cx="1014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44B559"/>
                </a:solidFill>
                <a:sym typeface="Wingdings" panose="05000000000000000000" pitchFamily="2" charset="2"/>
              </a:rPr>
              <a:t></a:t>
            </a:r>
            <a:endParaRPr lang="ru-RU" sz="4800" b="1" dirty="0">
              <a:solidFill>
                <a:srgbClr val="44B5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06251" y="3192153"/>
            <a:ext cx="1014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5292D0"/>
                </a:solidFill>
                <a:sym typeface="Wingdings" panose="05000000000000000000" pitchFamily="2" charset="2"/>
              </a:rPr>
              <a:t></a:t>
            </a:r>
            <a:endParaRPr lang="ru-RU" sz="4800" b="1" dirty="0">
              <a:solidFill>
                <a:srgbClr val="5292D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06250" y="1078765"/>
            <a:ext cx="1014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EE694E"/>
                </a:solidFill>
                <a:sym typeface="Wingdings" panose="05000000000000000000" pitchFamily="2" charset="2"/>
              </a:rPr>
              <a:t></a:t>
            </a:r>
            <a:endParaRPr lang="ru-RU" sz="4800" b="1" dirty="0">
              <a:solidFill>
                <a:srgbClr val="EE694E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61257" y="0"/>
            <a:ext cx="6326156" cy="6844372"/>
            <a:chOff x="261257" y="0"/>
            <a:chExt cx="6326156" cy="684437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/>
            <a:srcRect l="12167" r="10256" b="5937"/>
            <a:stretch/>
          </p:blipFill>
          <p:spPr>
            <a:xfrm>
              <a:off x="261257" y="0"/>
              <a:ext cx="6326156" cy="6844372"/>
            </a:xfrm>
            <a:prstGeom prst="rect">
              <a:avLst/>
            </a:prstGeom>
          </p:spPr>
        </p:pic>
        <p:sp>
          <p:nvSpPr>
            <p:cNvPr id="20" name="Овал 19"/>
            <p:cNvSpPr/>
            <p:nvPr/>
          </p:nvSpPr>
          <p:spPr>
            <a:xfrm>
              <a:off x="6177775" y="1078765"/>
              <a:ext cx="317617" cy="33743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6563" flipH="1">
            <a:off x="7981735" y="3147486"/>
            <a:ext cx="4088095" cy="5178301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6118453" y="4249004"/>
            <a:ext cx="2734007" cy="1782985"/>
            <a:chOff x="6118453" y="4249004"/>
            <a:chExt cx="2734007" cy="1782985"/>
          </a:xfrm>
        </p:grpSpPr>
        <p:sp>
          <p:nvSpPr>
            <p:cNvPr id="23" name="Овальная выноска 22"/>
            <p:cNvSpPr/>
            <p:nvPr/>
          </p:nvSpPr>
          <p:spPr>
            <a:xfrm>
              <a:off x="6267340" y="4249004"/>
              <a:ext cx="2436234" cy="1782985"/>
            </a:xfrm>
            <a:prstGeom prst="wedgeEllipseCallout">
              <a:avLst>
                <a:gd name="adj1" fmla="val 62284"/>
                <a:gd name="adj2" fmla="val 29804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18453" y="4507858"/>
              <a:ext cx="27340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Давайте познайомимося з кожною групою поближче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30529" y="594068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088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69" y="734040"/>
            <a:ext cx="7215354" cy="6031663"/>
          </a:xfrm>
          <a:prstGeom prst="rect">
            <a:avLst/>
          </a:prstGeom>
        </p:spPr>
      </p:pic>
      <p:pic>
        <p:nvPicPr>
          <p:cNvPr id="1026" name="Picture 2" descr="Download Cacao Drink Png Transparent Image - Hot Chocolate PNG Image with  No Background - PNGkey.co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 b="7868"/>
          <a:stretch/>
        </p:blipFill>
        <p:spPr bwMode="auto">
          <a:xfrm>
            <a:off x="8493791" y="5628868"/>
            <a:ext cx="769582" cy="79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ырники в KFC, фото, цена, состав, калорийност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438" y="3552336"/>
            <a:ext cx="1227152" cy="85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млет загрузки прозрачного PNG Image | PNG Ar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1865">
            <a:off x="9873220" y="2695773"/>
            <a:ext cx="1288402" cy="9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6058031" y="662000"/>
            <a:ext cx="3244689" cy="1600388"/>
            <a:chOff x="6255292" y="1069310"/>
            <a:chExt cx="4189443" cy="2342908"/>
          </a:xfrm>
        </p:grpSpPr>
        <p:sp>
          <p:nvSpPr>
            <p:cNvPr id="11" name="Овальная выноска 10"/>
            <p:cNvSpPr/>
            <p:nvPr/>
          </p:nvSpPr>
          <p:spPr>
            <a:xfrm>
              <a:off x="6255292" y="1069310"/>
              <a:ext cx="4189443" cy="2342908"/>
            </a:xfrm>
            <a:prstGeom prst="wedgeEllipseCallout">
              <a:avLst>
                <a:gd name="adj1" fmla="val 61041"/>
                <a:gd name="adj2" fmla="val 33789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46465" y="1518618"/>
              <a:ext cx="3947466" cy="157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Comic Sans MS" panose="030F0702030302020204" pitchFamily="66" charset="0"/>
                </a:rPr>
                <a:t>Поглянь, яку забавку я соб</a:t>
              </a:r>
              <a:r>
                <a:rPr lang="uk-UA" sz="1600" dirty="0">
                  <a:latin typeface="Comic Sans MS" panose="030F0702030302020204" pitchFamily="66" charset="0"/>
                </a:rPr>
                <a:t>і вигадав – молочні задачі.</a:t>
              </a:r>
              <a:br>
                <a:rPr lang="uk-UA" sz="1600" dirty="0">
                  <a:latin typeface="Comic Sans MS" panose="030F0702030302020204" pitchFamily="66" charset="0"/>
                </a:rPr>
              </a:br>
              <a:r>
                <a:rPr lang="uk-UA" sz="1600" dirty="0">
                  <a:latin typeface="Comic Sans MS" panose="030F0702030302020204" pitchFamily="66" charset="0"/>
                </a:rPr>
                <a:t>Яка страва </a:t>
              </a:r>
              <a:r>
                <a:rPr lang="uk-UA" sz="1600" dirty="0" smtClean="0">
                  <a:latin typeface="Comic Sans MS" panose="030F0702030302020204" pitchFamily="66" charset="0"/>
                </a:rPr>
                <a:t>вийде </a:t>
              </a:r>
              <a:r>
                <a:rPr lang="uk-UA" sz="1600" dirty="0">
                  <a:latin typeface="Comic Sans MS" panose="030F0702030302020204" pitchFamily="66" charset="0"/>
                </a:rPr>
                <a:t>у кожному прикладі? Запиши словами.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453">
            <a:off x="9793033" y="4534815"/>
            <a:ext cx="716185" cy="82994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186925" y="734041"/>
            <a:ext cx="3396410" cy="1061306"/>
            <a:chOff x="321129" y="265471"/>
            <a:chExt cx="5106277" cy="180913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1129" y="294968"/>
              <a:ext cx="5106277" cy="1758829"/>
            </a:xfrm>
            <a:prstGeom prst="rect">
              <a:avLst/>
            </a:prstGeom>
          </p:spPr>
        </p:pic>
        <p:sp>
          <p:nvSpPr>
            <p:cNvPr id="12" name="Скругленный прямоугольник 11"/>
            <p:cNvSpPr/>
            <p:nvPr/>
          </p:nvSpPr>
          <p:spPr>
            <a:xfrm>
              <a:off x="321129" y="265471"/>
              <a:ext cx="5096445" cy="1809135"/>
            </a:xfrm>
            <a:prstGeom prst="round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392724" y="4949820"/>
            <a:ext cx="2534845" cy="1721512"/>
            <a:chOff x="4372475" y="788770"/>
            <a:chExt cx="2575588" cy="2114204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4372475" y="788770"/>
              <a:ext cx="2575588" cy="2114204"/>
              <a:chOff x="4372475" y="788770"/>
              <a:chExt cx="2575588" cy="2114204"/>
            </a:xfrm>
          </p:grpSpPr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4373067" y="1106628"/>
                <a:ext cx="2559267" cy="1796346"/>
              </a:xfrm>
              <a:prstGeom prst="roundRect">
                <a:avLst>
                  <a:gd name="adj" fmla="val 5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18" name="Группа 17"/>
              <p:cNvGrpSpPr/>
              <p:nvPr/>
            </p:nvGrpSpPr>
            <p:grpSpPr>
              <a:xfrm>
                <a:off x="4372475" y="788770"/>
                <a:ext cx="2575588" cy="2114204"/>
                <a:chOff x="4645601" y="1252221"/>
                <a:chExt cx="2575588" cy="2114204"/>
              </a:xfrm>
            </p:grpSpPr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47520" y="1261640"/>
                  <a:ext cx="2571750" cy="409575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15" name="Скругленный прямоугольник 14"/>
                <p:cNvSpPr/>
                <p:nvPr/>
              </p:nvSpPr>
              <p:spPr>
                <a:xfrm>
                  <a:off x="4645601" y="1252221"/>
                  <a:ext cx="2575588" cy="2114204"/>
                </a:xfrm>
                <a:prstGeom prst="roundRect">
                  <a:avLst>
                    <a:gd name="adj" fmla="val 4575"/>
                  </a:avLst>
                </a:prstGeom>
                <a:noFill/>
                <a:ln w="38100">
                  <a:solidFill>
                    <a:srgbClr val="64CEF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</p:grpSp>
        <p:sp>
          <p:nvSpPr>
            <p:cNvPr id="21" name="TextBox 20"/>
            <p:cNvSpPr txBox="1"/>
            <p:nvPr/>
          </p:nvSpPr>
          <p:spPr>
            <a:xfrm>
              <a:off x="4389113" y="1256987"/>
              <a:ext cx="252717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Для здорового харчування є норми щоденного вживання продуктів із кожної групи.</a:t>
              </a:r>
            </a:p>
            <a:p>
              <a:r>
                <a:rPr lang="uk-UA" sz="1400" dirty="0"/>
                <a:t>Молочних продуктів слід вживати 2-3 порції на добу</a:t>
              </a:r>
              <a:endParaRPr lang="ru-RU" sz="1400" dirty="0"/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1790">
            <a:off x="816929" y="2011429"/>
            <a:ext cx="3417615" cy="2923763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0" y="52794"/>
            <a:ext cx="1219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i="1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solidFill>
                  <a:srgbClr val="64CEF7"/>
                </a:solidFill>
                <a:latin typeface="Comic Sans MS" panose="030F0702030302020204" pitchFamily="66" charset="0"/>
              </a:rPr>
              <a:t>МОЛОЧНІ ПРОДУКТИ</a:t>
            </a:r>
            <a:endParaRPr lang="ru-RU" sz="3200" b="1" i="1" cap="none" spc="0" dirty="0">
              <a:ln w="12700">
                <a:solidFill>
                  <a:schemeClr val="accent5">
                    <a:alpha val="22000"/>
                  </a:schemeClr>
                </a:solidFill>
                <a:prstDash val="solid"/>
              </a:ln>
              <a:solidFill>
                <a:srgbClr val="64CEF7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12508" y="138913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555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/>
          <a:stretch/>
        </p:blipFill>
        <p:spPr>
          <a:xfrm>
            <a:off x="-39329" y="0"/>
            <a:ext cx="1223132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585" t="2440" r="464" b="2936"/>
          <a:stretch/>
        </p:blipFill>
        <p:spPr>
          <a:xfrm>
            <a:off x="304751" y="2565901"/>
            <a:ext cx="3038167" cy="2812026"/>
          </a:xfrm>
          <a:prstGeom prst="roundRect">
            <a:avLst>
              <a:gd name="adj" fmla="val 5285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64CEF7"/>
            </a:solidFill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5" r="54297" b="12545"/>
          <a:stretch/>
        </p:blipFill>
        <p:spPr>
          <a:xfrm flipH="1">
            <a:off x="7621797" y="2642773"/>
            <a:ext cx="3286276" cy="42633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121" t="4491" r="2568" b="6593"/>
          <a:stretch/>
        </p:blipFill>
        <p:spPr>
          <a:xfrm>
            <a:off x="249450" y="165671"/>
            <a:ext cx="5889523" cy="1710813"/>
          </a:xfrm>
          <a:prstGeom prst="roundRect">
            <a:avLst>
              <a:gd name="adj" fmla="val 348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46398"/>
            </a:solidFill>
          </a:ln>
          <a:effectLst/>
        </p:spPr>
      </p:pic>
      <p:grpSp>
        <p:nvGrpSpPr>
          <p:cNvPr id="17" name="Группа 16"/>
          <p:cNvGrpSpPr/>
          <p:nvPr/>
        </p:nvGrpSpPr>
        <p:grpSpPr>
          <a:xfrm>
            <a:off x="7575806" y="821813"/>
            <a:ext cx="3048716" cy="2286676"/>
            <a:chOff x="7497542" y="1143010"/>
            <a:chExt cx="3048716" cy="2286676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7497542" y="1143010"/>
              <a:ext cx="3048716" cy="2258951"/>
              <a:chOff x="4630919" y="291754"/>
              <a:chExt cx="2933619" cy="1964148"/>
            </a:xfrm>
          </p:grpSpPr>
          <p:grpSp>
            <p:nvGrpSpPr>
              <p:cNvPr id="11" name="Группа 12">
                <a:extLst>
                  <a:ext uri="{FF2B5EF4-FFF2-40B4-BE49-F238E27FC236}">
                    <a16:creationId xmlns:a16="http://schemas.microsoft.com/office/drawing/2014/main" id="{C82B1429-6FD8-4295-B6D1-4C053D13A603}"/>
                  </a:ext>
                </a:extLst>
              </p:cNvPr>
              <p:cNvGrpSpPr/>
              <p:nvPr/>
            </p:nvGrpSpPr>
            <p:grpSpPr>
              <a:xfrm>
                <a:off x="4630919" y="291754"/>
                <a:ext cx="2933619" cy="1964148"/>
                <a:chOff x="5768413" y="2089546"/>
                <a:chExt cx="2656485" cy="1792812"/>
              </a:xfrm>
            </p:grpSpPr>
            <p:pic>
              <p:nvPicPr>
                <p:cNvPr id="14" name="object 2">
                  <a:extLst>
                    <a:ext uri="{FF2B5EF4-FFF2-40B4-BE49-F238E27FC236}">
                      <a16:creationId xmlns:a16="http://schemas.microsoft.com/office/drawing/2014/main" id="{B81AAEBE-7EBC-452C-AEFE-9F3180A1A648}"/>
                    </a:ext>
                  </a:extLst>
                </p:cNvPr>
                <p:cNvPicPr/>
                <p:nvPr/>
              </p:nvPicPr>
              <p:blipFill rotWithShape="1">
                <a:blip r:embed="rId6" cstate="print"/>
                <a:srcRect l="48999" t="4789" r="6172" b="88868"/>
                <a:stretch/>
              </p:blipFill>
              <p:spPr>
                <a:xfrm>
                  <a:off x="5768413" y="2103761"/>
                  <a:ext cx="2656485" cy="409086"/>
                </a:xfrm>
                <a:prstGeom prst="rect">
                  <a:avLst/>
                </a:prstGeom>
              </p:spPr>
            </p:pic>
            <p:sp>
              <p:nvSpPr>
                <p:cNvPr id="15" name="Скругленный прямоугольник 8">
                  <a:extLst>
                    <a:ext uri="{FF2B5EF4-FFF2-40B4-BE49-F238E27FC236}">
                      <a16:creationId xmlns:a16="http://schemas.microsoft.com/office/drawing/2014/main" id="{935125C4-D942-47B9-B0FE-EB648D4DB151}"/>
                    </a:ext>
                  </a:extLst>
                </p:cNvPr>
                <p:cNvSpPr/>
                <p:nvPr/>
              </p:nvSpPr>
              <p:spPr>
                <a:xfrm>
                  <a:off x="5768413" y="2089546"/>
                  <a:ext cx="2656485" cy="1792812"/>
                </a:xfrm>
                <a:prstGeom prst="roundRect">
                  <a:avLst>
                    <a:gd name="adj" fmla="val 1881"/>
                  </a:avLst>
                </a:prstGeom>
                <a:noFill/>
                <a:ln w="57150">
                  <a:solidFill>
                    <a:srgbClr val="68CDF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4630919" y="755509"/>
                <a:ext cx="2933619" cy="1500393"/>
              </a:xfrm>
              <a:prstGeom prst="roundRect">
                <a:avLst>
                  <a:gd name="adj" fmla="val 1932"/>
                </a:avLst>
              </a:prstGeom>
              <a:solidFill>
                <a:schemeClr val="bg1"/>
              </a:solidFill>
              <a:ln w="28575">
                <a:solidFill>
                  <a:srgbClr val="68C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7598510" y="1798470"/>
              <a:ext cx="28467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dirty="0"/>
                <a:t>Який з цих продуктів вживаєш найчастіше? </a:t>
              </a:r>
            </a:p>
            <a:p>
              <a:r>
                <a:rPr lang="uk-UA" sz="2000" dirty="0"/>
                <a:t>Які приказки про молочні продукти ти знаєш?</a:t>
              </a:r>
              <a:endParaRPr lang="ru-RU" sz="2000" dirty="0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40" y="1788733"/>
            <a:ext cx="3070417" cy="515701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39083" y="3003761"/>
            <a:ext cx="48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54316" y="2998852"/>
            <a:ext cx="48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9404" y="3465880"/>
            <a:ext cx="48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82602" y="3470800"/>
            <a:ext cx="48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11644" y="3930371"/>
            <a:ext cx="48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14654" y="3925459"/>
            <a:ext cx="48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01812" y="4392485"/>
            <a:ext cx="48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2243" y="4387573"/>
            <a:ext cx="48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56015" y="4860649"/>
            <a:ext cx="48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Ф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29771" y="5316269"/>
            <a:ext cx="48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92434" y="5758223"/>
            <a:ext cx="48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07847" y="139204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89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/>
          <a:stretch/>
        </p:blipFill>
        <p:spPr>
          <a:xfrm>
            <a:off x="-39329" y="0"/>
            <a:ext cx="1223132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39" y="2099748"/>
            <a:ext cx="3115614" cy="4758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08" y="2462135"/>
            <a:ext cx="3493080" cy="441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711" y="2411061"/>
            <a:ext cx="2708653" cy="4446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0542" y="6041006"/>
            <a:ext cx="1743075" cy="409575"/>
          </a:xfrm>
          <a:prstGeom prst="rect">
            <a:avLst/>
          </a:prstGeom>
          <a:ln>
            <a:solidFill>
              <a:srgbClr val="F46398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3802" t="-433" r="7119" b="-1"/>
          <a:stretch/>
        </p:blipFill>
        <p:spPr>
          <a:xfrm>
            <a:off x="4185722" y="6041006"/>
            <a:ext cx="1288026" cy="392215"/>
          </a:xfrm>
          <a:prstGeom prst="rect">
            <a:avLst/>
          </a:prstGeom>
          <a:ln>
            <a:solidFill>
              <a:srgbClr val="F46398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2258" y="6041006"/>
            <a:ext cx="1219200" cy="381000"/>
          </a:xfrm>
          <a:prstGeom prst="rect">
            <a:avLst/>
          </a:prstGeom>
          <a:ln>
            <a:solidFill>
              <a:srgbClr val="F46398"/>
            </a:solidFill>
          </a:ln>
        </p:spPr>
      </p:pic>
      <p:grpSp>
        <p:nvGrpSpPr>
          <p:cNvPr id="12" name="Группа 11"/>
          <p:cNvGrpSpPr/>
          <p:nvPr/>
        </p:nvGrpSpPr>
        <p:grpSpPr>
          <a:xfrm>
            <a:off x="1204511" y="1068132"/>
            <a:ext cx="3429773" cy="1845839"/>
            <a:chOff x="6381135" y="203296"/>
            <a:chExt cx="3313471" cy="1753321"/>
          </a:xfrm>
        </p:grpSpPr>
        <p:sp>
          <p:nvSpPr>
            <p:cNvPr id="13" name="Овальная выноска 12"/>
            <p:cNvSpPr/>
            <p:nvPr/>
          </p:nvSpPr>
          <p:spPr>
            <a:xfrm>
              <a:off x="6381135" y="203296"/>
              <a:ext cx="3313471" cy="1753321"/>
            </a:xfrm>
            <a:prstGeom prst="wedgeEllipseCallout">
              <a:avLst>
                <a:gd name="adj1" fmla="val -40443"/>
                <a:gd name="adj2" fmla="val 61615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23941" y="363461"/>
              <a:ext cx="31222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Comic Sans MS" panose="030F0702030302020204" pitchFamily="66" charset="0"/>
                </a:rPr>
                <a:t>Давай познайомимося із наступною групою. Зернові продукти – основне джерело енерг</a:t>
              </a:r>
              <a:r>
                <a:rPr lang="uk-UA" sz="1600" dirty="0">
                  <a:latin typeface="Comic Sans MS" panose="030F0702030302020204" pitchFamily="66" charset="0"/>
                </a:rPr>
                <a:t>ії у добовому раціоні. Розглянемо деякі злаки, доки не зібрали врожай.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2644">
            <a:off x="-195548" y="2159086"/>
            <a:ext cx="3666785" cy="50554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/>
          <a:srcRect r="14029"/>
          <a:stretch/>
        </p:blipFill>
        <p:spPr>
          <a:xfrm>
            <a:off x="5113314" y="1232244"/>
            <a:ext cx="6599655" cy="1399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46398"/>
            </a:solidFill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346656" y="6035970"/>
            <a:ext cx="48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Ж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68683" y="6035970"/>
            <a:ext cx="48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24295" y="6002846"/>
            <a:ext cx="48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17536" y="6006751"/>
            <a:ext cx="47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63924" y="6046840"/>
            <a:ext cx="47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П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05257" y="6051342"/>
            <a:ext cx="47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Н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11513" y="6046840"/>
            <a:ext cx="47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Ц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39329" y="52794"/>
            <a:ext cx="122313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i="1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ЗЕРНОВІ ПРОДУКТИ</a:t>
            </a:r>
            <a:endParaRPr lang="ru-RU" sz="3200" b="1" i="1" cap="none" spc="0" dirty="0">
              <a:ln w="12700">
                <a:solidFill>
                  <a:schemeClr val="accent5">
                    <a:alpha val="22000"/>
                  </a:schemeClr>
                </a:solidFill>
                <a:prstDash val="solid"/>
              </a:ln>
              <a:solidFill>
                <a:srgbClr val="FFC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96166" y="52794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883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5966314"/>
            <a:ext cx="12182475" cy="891686"/>
            <a:chOff x="0" y="5966314"/>
            <a:chExt cx="12182475" cy="89168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2464" t="88197" r="32166"/>
            <a:stretch/>
          </p:blipFill>
          <p:spPr>
            <a:xfrm>
              <a:off x="0" y="5966315"/>
              <a:ext cx="4800600" cy="89168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l="2464" t="88197" r="32166"/>
            <a:stretch/>
          </p:blipFill>
          <p:spPr>
            <a:xfrm flipH="1">
              <a:off x="4800600" y="5966314"/>
              <a:ext cx="4119905" cy="89168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/>
            <a:srcRect l="2464" t="88197" r="39458"/>
            <a:stretch/>
          </p:blipFill>
          <p:spPr>
            <a:xfrm>
              <a:off x="8920505" y="5966314"/>
              <a:ext cx="3261970" cy="891685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0932">
            <a:off x="5362054" y="915065"/>
            <a:ext cx="3807396" cy="37853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95" y="519493"/>
            <a:ext cx="5288523" cy="943547"/>
          </a:xfrm>
          <a:prstGeom prst="rect">
            <a:avLst/>
          </a:prstGeom>
          <a:ln>
            <a:solidFill>
              <a:srgbClr val="F46398"/>
            </a:solidFill>
          </a:ln>
        </p:spPr>
      </p:pic>
      <p:grpSp>
        <p:nvGrpSpPr>
          <p:cNvPr id="14" name="Группа 13"/>
          <p:cNvGrpSpPr/>
          <p:nvPr/>
        </p:nvGrpSpPr>
        <p:grpSpPr>
          <a:xfrm>
            <a:off x="9425535" y="1288554"/>
            <a:ext cx="2295232" cy="1666807"/>
            <a:chOff x="7503201" y="373354"/>
            <a:chExt cx="2217402" cy="1583263"/>
          </a:xfrm>
        </p:grpSpPr>
        <p:sp>
          <p:nvSpPr>
            <p:cNvPr id="15" name="Овальная выноска 14"/>
            <p:cNvSpPr/>
            <p:nvPr/>
          </p:nvSpPr>
          <p:spPr>
            <a:xfrm>
              <a:off x="7503201" y="373354"/>
              <a:ext cx="2191405" cy="1583263"/>
            </a:xfrm>
            <a:prstGeom prst="wedgeEllipseCallout">
              <a:avLst>
                <a:gd name="adj1" fmla="val 4706"/>
                <a:gd name="adj2" fmla="val 95262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77614" y="674875"/>
              <a:ext cx="2142989" cy="102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Comic Sans MS" panose="030F0702030302020204" pitchFamily="66" charset="0"/>
                </a:rPr>
                <a:t>Дуже цікаво! </a:t>
              </a:r>
            </a:p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А з чого виготовляються інші крупи?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5949909" y="4926687"/>
            <a:ext cx="2376951" cy="1485469"/>
            <a:chOff x="6047445" y="4785899"/>
            <a:chExt cx="2376951" cy="1485469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6047445" y="4785899"/>
              <a:ext cx="2376951" cy="1485469"/>
              <a:chOff x="7497542" y="1143010"/>
              <a:chExt cx="3048716" cy="2258951"/>
            </a:xfrm>
          </p:grpSpPr>
          <p:grpSp>
            <p:nvGrpSpPr>
              <p:cNvPr id="18" name="Группа 17"/>
              <p:cNvGrpSpPr/>
              <p:nvPr/>
            </p:nvGrpSpPr>
            <p:grpSpPr>
              <a:xfrm>
                <a:off x="7497542" y="1143010"/>
                <a:ext cx="3048716" cy="2258951"/>
                <a:chOff x="4630919" y="291754"/>
                <a:chExt cx="2933619" cy="1964148"/>
              </a:xfrm>
            </p:grpSpPr>
            <p:grpSp>
              <p:nvGrpSpPr>
                <p:cNvPr id="20" name="Группа 12">
                  <a:extLst>
                    <a:ext uri="{FF2B5EF4-FFF2-40B4-BE49-F238E27FC236}">
                      <a16:creationId xmlns:a16="http://schemas.microsoft.com/office/drawing/2014/main" id="{C82B1429-6FD8-4295-B6D1-4C053D13A603}"/>
                    </a:ext>
                  </a:extLst>
                </p:cNvPr>
                <p:cNvGrpSpPr/>
                <p:nvPr/>
              </p:nvGrpSpPr>
              <p:grpSpPr>
                <a:xfrm>
                  <a:off x="4630919" y="291754"/>
                  <a:ext cx="2933619" cy="1964148"/>
                  <a:chOff x="5768413" y="2089546"/>
                  <a:chExt cx="2656485" cy="1792812"/>
                </a:xfrm>
              </p:grpSpPr>
              <p:pic>
                <p:nvPicPr>
                  <p:cNvPr id="22" name="object 2">
                    <a:extLst>
                      <a:ext uri="{FF2B5EF4-FFF2-40B4-BE49-F238E27FC236}">
                        <a16:creationId xmlns:a16="http://schemas.microsoft.com/office/drawing/2014/main" id="{B81AAEBE-7EBC-452C-AEFE-9F3180A1A648}"/>
                      </a:ext>
                    </a:extLst>
                  </p:cNvPr>
                  <p:cNvPicPr/>
                  <p:nvPr/>
                </p:nvPicPr>
                <p:blipFill rotWithShape="1">
                  <a:blip r:embed="rId5" cstate="print"/>
                  <a:srcRect l="48999" t="4789" r="6172" b="88868"/>
                  <a:stretch/>
                </p:blipFill>
                <p:spPr>
                  <a:xfrm>
                    <a:off x="5768413" y="2103761"/>
                    <a:ext cx="2656485" cy="409086"/>
                  </a:xfrm>
                  <a:prstGeom prst="rect">
                    <a:avLst/>
                  </a:prstGeom>
                </p:spPr>
              </p:pic>
              <p:sp>
                <p:nvSpPr>
                  <p:cNvPr id="23" name="Скругленный прямоугольник 8">
                    <a:extLst>
                      <a:ext uri="{FF2B5EF4-FFF2-40B4-BE49-F238E27FC236}">
                        <a16:creationId xmlns:a16="http://schemas.microsoft.com/office/drawing/2014/main" id="{935125C4-D942-47B9-B0FE-EB648D4DB151}"/>
                      </a:ext>
                    </a:extLst>
                  </p:cNvPr>
                  <p:cNvSpPr/>
                  <p:nvPr/>
                </p:nvSpPr>
                <p:spPr>
                  <a:xfrm>
                    <a:off x="5768413" y="2089546"/>
                    <a:ext cx="2656485" cy="1792812"/>
                  </a:xfrm>
                  <a:prstGeom prst="roundRect">
                    <a:avLst>
                      <a:gd name="adj" fmla="val 1881"/>
                    </a:avLst>
                  </a:prstGeom>
                  <a:noFill/>
                  <a:ln w="57150">
                    <a:solidFill>
                      <a:srgbClr val="68CDF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  <p:sp>
              <p:nvSpPr>
                <p:cNvPr id="21" name="Скругленный прямоугольник 20"/>
                <p:cNvSpPr/>
                <p:nvPr/>
              </p:nvSpPr>
              <p:spPr>
                <a:xfrm>
                  <a:off x="4630919" y="755508"/>
                  <a:ext cx="2933619" cy="1500393"/>
                </a:xfrm>
                <a:prstGeom prst="roundRect">
                  <a:avLst>
                    <a:gd name="adj" fmla="val 1932"/>
                  </a:avLst>
                </a:prstGeom>
                <a:solidFill>
                  <a:schemeClr val="bg1"/>
                </a:solidFill>
                <a:ln w="28575">
                  <a:solidFill>
                    <a:srgbClr val="68CDF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7598510" y="1798470"/>
                <a:ext cx="2846780" cy="473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6086804" y="5242334"/>
              <a:ext cx="229823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Яка твоя улюбленна страва з зернових продуктів?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92698" y="4462012"/>
            <a:ext cx="4261891" cy="1791402"/>
            <a:chOff x="516075" y="4515050"/>
            <a:chExt cx="4261891" cy="1791402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75" y="4515050"/>
              <a:ext cx="1791402" cy="1791402"/>
            </a:xfrm>
            <a:prstGeom prst="rect">
              <a:avLst/>
            </a:prstGeom>
          </p:spPr>
        </p:pic>
        <p:sp>
          <p:nvSpPr>
            <p:cNvPr id="27" name="Прямоугольник с двумя скругленными соседними углами 26"/>
            <p:cNvSpPr/>
            <p:nvPr/>
          </p:nvSpPr>
          <p:spPr>
            <a:xfrm rot="10800000">
              <a:off x="2650836" y="4938465"/>
              <a:ext cx="1976582" cy="1148300"/>
            </a:xfrm>
            <a:prstGeom prst="round2SameRect">
              <a:avLst>
                <a:gd name="adj1" fmla="val 12645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650836" y="4515051"/>
              <a:ext cx="1976582" cy="1571714"/>
            </a:xfrm>
            <a:prstGeom prst="roundRect">
              <a:avLst>
                <a:gd name="adj" fmla="val 8072"/>
              </a:avLst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с двумя скругленными соседними углами 5"/>
            <p:cNvSpPr/>
            <p:nvPr/>
          </p:nvSpPr>
          <p:spPr>
            <a:xfrm>
              <a:off x="2650836" y="4515050"/>
              <a:ext cx="1976582" cy="500295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50836" y="4611839"/>
              <a:ext cx="21271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solidFill>
                    <a:schemeClr val="bg1"/>
                  </a:solidFill>
                </a:rPr>
                <a:t>РЕЦЕПТ ВІД СМАЧНЮЛІ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22121" y="5015345"/>
              <a:ext cx="21428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Відскануйте </a:t>
              </a:r>
              <a:r>
                <a:rPr lang="en-US" sz="1600" dirty="0"/>
                <a:t>QR-</a:t>
              </a:r>
              <a:r>
                <a:rPr lang="uk-UA" sz="1600" dirty="0"/>
                <a:t>код, щоб дізнатися рецепт смачних та корисних панкейків</a:t>
              </a:r>
              <a:endParaRPr lang="ru-RU" sz="1600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882" t="1811" r="2393" b="2536"/>
          <a:stretch/>
        </p:blipFill>
        <p:spPr>
          <a:xfrm>
            <a:off x="571500" y="1657004"/>
            <a:ext cx="3657600" cy="2514601"/>
          </a:xfrm>
          <a:prstGeom prst="roundRect">
            <a:avLst>
              <a:gd name="adj" fmla="val 5695"/>
            </a:avLst>
          </a:prstGeom>
          <a:solidFill>
            <a:srgbClr val="FFFFFF">
              <a:shade val="85000"/>
            </a:srgbClr>
          </a:solidFill>
          <a:ln>
            <a:solidFill>
              <a:srgbClr val="64CEF7"/>
            </a:solidFill>
          </a:ln>
          <a:effec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085770" y="152900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33955" r="52489" b="13956"/>
          <a:stretch/>
        </p:blipFill>
        <p:spPr>
          <a:xfrm flipH="1">
            <a:off x="8838243" y="2273806"/>
            <a:ext cx="3426493" cy="45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0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/>
          <a:stretch/>
        </p:blipFill>
        <p:spPr>
          <a:xfrm>
            <a:off x="0" y="0"/>
            <a:ext cx="1223132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522"/>
            <a:ext cx="4762500" cy="4762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26" y="770871"/>
            <a:ext cx="6825017" cy="902780"/>
          </a:xfrm>
          <a:prstGeom prst="rect">
            <a:avLst/>
          </a:prstGeom>
          <a:ln>
            <a:solidFill>
              <a:srgbClr val="F46398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4273">
            <a:off x="4936333" y="1674385"/>
            <a:ext cx="3348229" cy="3598097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398440" y="5489714"/>
            <a:ext cx="5413248" cy="985159"/>
            <a:chOff x="694944" y="1780032"/>
            <a:chExt cx="5413248" cy="985159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694944" y="1780032"/>
              <a:ext cx="5413248" cy="985159"/>
            </a:xfrm>
            <a:prstGeom prst="roundRect">
              <a:avLst>
                <a:gd name="adj" fmla="val 11162"/>
              </a:avLst>
            </a:prstGeom>
            <a:solidFill>
              <a:schemeClr val="bg1"/>
            </a:solidFill>
            <a:ln>
              <a:solidFill>
                <a:srgbClr val="F463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16864" y="1815055"/>
              <a:ext cx="51619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F46398"/>
                  </a:solidFill>
                </a:rPr>
                <a:t>Завдання </a:t>
              </a:r>
            </a:p>
            <a:p>
              <a:r>
                <a:rPr lang="uk-UA" dirty="0"/>
                <a:t>Роздивись продукти, які бачиш у кошику. Запиши, які з них є фруктами, які овочами, які ягодами</a:t>
              </a:r>
              <a:endParaRPr lang="ru-RU" dirty="0"/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642492" y="2321565"/>
            <a:ext cx="3447976" cy="2785022"/>
            <a:chOff x="8363712" y="2040750"/>
            <a:chExt cx="3447976" cy="2785022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8363712" y="2040750"/>
              <a:ext cx="3447976" cy="2785022"/>
            </a:xfrm>
            <a:prstGeom prst="roundRect">
              <a:avLst>
                <a:gd name="adj" fmla="val 6161"/>
              </a:avLst>
            </a:pr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07552" y="2292465"/>
              <a:ext cx="320413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>
                  <a:solidFill>
                    <a:srgbClr val="F46398"/>
                  </a:solidFill>
                </a:rPr>
                <a:t>ФРУКТИ</a:t>
              </a:r>
              <a:r>
                <a:rPr lang="uk-UA" sz="2400" dirty="0"/>
                <a:t> </a:t>
              </a:r>
            </a:p>
            <a:p>
              <a:r>
                <a:rPr lang="uk-UA" sz="2400" dirty="0"/>
                <a:t>Рекомендовано вживати 1-2 порції на день</a:t>
              </a:r>
            </a:p>
            <a:p>
              <a:r>
                <a:rPr lang="uk-UA" sz="2400" b="1" dirty="0">
                  <a:solidFill>
                    <a:srgbClr val="00B050"/>
                  </a:solidFill>
                </a:rPr>
                <a:t>ОВОЧІ</a:t>
              </a:r>
            </a:p>
            <a:p>
              <a:r>
                <a:rPr lang="uk-UA" sz="2400" dirty="0"/>
                <a:t>3-4 порції на день</a:t>
              </a:r>
              <a:endParaRPr lang="ru-RU" sz="2400"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-39329" y="52794"/>
            <a:ext cx="1223132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i="1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</a:rPr>
              <a:t>ФРУКТИ Й ОВОЧІ</a:t>
            </a:r>
            <a:endParaRPr lang="ru-RU" sz="3200" b="1" i="1" cap="none" spc="0" dirty="0">
              <a:ln w="12700">
                <a:solidFill>
                  <a:schemeClr val="accent5">
                    <a:alpha val="22000"/>
                  </a:schemeClr>
                </a:solidFill>
                <a:prstDash val="solid"/>
              </a:ln>
              <a:solidFill>
                <a:srgbClr val="00B05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36960" y="128613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01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3"/>
          <a:stretch/>
        </p:blipFill>
        <p:spPr>
          <a:xfrm>
            <a:off x="8839200" y="5221434"/>
            <a:ext cx="3352800" cy="1667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86" y="30480"/>
            <a:ext cx="7701614" cy="6858000"/>
          </a:xfrm>
          <a:prstGeom prst="rect">
            <a:avLst/>
          </a:prstGeom>
        </p:spPr>
      </p:pic>
      <p:cxnSp>
        <p:nvCxnSpPr>
          <p:cNvPr id="9" name="Соединительная линия уступом 8"/>
          <p:cNvCxnSpPr/>
          <p:nvPr/>
        </p:nvCxnSpPr>
        <p:spPr>
          <a:xfrm rot="16200000" flipH="1">
            <a:off x="6131215" y="2176762"/>
            <a:ext cx="2054462" cy="487680"/>
          </a:xfrm>
          <a:prstGeom prst="bentConnector3">
            <a:avLst>
              <a:gd name="adj1" fmla="val -44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/>
          <p:nvPr/>
        </p:nvCxnSpPr>
        <p:spPr>
          <a:xfrm>
            <a:off x="8569234" y="1306286"/>
            <a:ext cx="949235" cy="557348"/>
          </a:xfrm>
          <a:prstGeom prst="bentConnector3">
            <a:avLst>
              <a:gd name="adj1" fmla="val 18211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/>
          <p:nvPr/>
        </p:nvCxnSpPr>
        <p:spPr>
          <a:xfrm rot="5400000">
            <a:off x="7228114" y="1959428"/>
            <a:ext cx="1532710" cy="400595"/>
          </a:xfrm>
          <a:prstGeom prst="bentConnector3">
            <a:avLst>
              <a:gd name="adj1" fmla="val 335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/>
          <p:nvPr/>
        </p:nvCxnSpPr>
        <p:spPr>
          <a:xfrm rot="16200000" flipH="1">
            <a:off x="9085218" y="1975810"/>
            <a:ext cx="1079861" cy="1040675"/>
          </a:xfrm>
          <a:prstGeom prst="bentConnector3">
            <a:avLst>
              <a:gd name="adj1" fmla="val 4274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/>
          <p:nvPr/>
        </p:nvCxnSpPr>
        <p:spPr>
          <a:xfrm rot="16200000" flipH="1">
            <a:off x="5704114" y="3187337"/>
            <a:ext cx="3413760" cy="766354"/>
          </a:xfrm>
          <a:prstGeom prst="bentConnector3">
            <a:avLst>
              <a:gd name="adj1" fmla="val 9821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/>
          <p:nvPr/>
        </p:nvCxnSpPr>
        <p:spPr>
          <a:xfrm>
            <a:off x="8194767" y="5164183"/>
            <a:ext cx="1672044" cy="870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олилиния 42"/>
          <p:cNvSpPr/>
          <p:nvPr/>
        </p:nvSpPr>
        <p:spPr>
          <a:xfrm>
            <a:off x="7384869" y="2438400"/>
            <a:ext cx="1245325" cy="1628503"/>
          </a:xfrm>
          <a:custGeom>
            <a:avLst/>
            <a:gdLst>
              <a:gd name="connsiteX0" fmla="*/ 1227908 w 1245325"/>
              <a:gd name="connsiteY0" fmla="*/ 0 h 1628503"/>
              <a:gd name="connsiteX1" fmla="*/ 1245325 w 1245325"/>
              <a:gd name="connsiteY1" fmla="*/ 548640 h 1628503"/>
              <a:gd name="connsiteX2" fmla="*/ 836022 w 1245325"/>
              <a:gd name="connsiteY2" fmla="*/ 548640 h 1628503"/>
              <a:gd name="connsiteX3" fmla="*/ 836022 w 1245325"/>
              <a:gd name="connsiteY3" fmla="*/ 1105989 h 1628503"/>
              <a:gd name="connsiteX4" fmla="*/ 418011 w 1245325"/>
              <a:gd name="connsiteY4" fmla="*/ 1105989 h 1628503"/>
              <a:gd name="connsiteX5" fmla="*/ 418011 w 1245325"/>
              <a:gd name="connsiteY5" fmla="*/ 1628503 h 1628503"/>
              <a:gd name="connsiteX6" fmla="*/ 0 w 1245325"/>
              <a:gd name="connsiteY6" fmla="*/ 1628503 h 1628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5325" h="1628503">
                <a:moveTo>
                  <a:pt x="1227908" y="0"/>
                </a:moveTo>
                <a:lnTo>
                  <a:pt x="1245325" y="548640"/>
                </a:lnTo>
                <a:lnTo>
                  <a:pt x="836022" y="548640"/>
                </a:lnTo>
                <a:lnTo>
                  <a:pt x="836022" y="1105989"/>
                </a:lnTo>
                <a:lnTo>
                  <a:pt x="418011" y="1105989"/>
                </a:lnTo>
                <a:lnTo>
                  <a:pt x="418011" y="1628503"/>
                </a:lnTo>
                <a:lnTo>
                  <a:pt x="0" y="162850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олилиния 43"/>
          <p:cNvSpPr/>
          <p:nvPr/>
        </p:nvSpPr>
        <p:spPr>
          <a:xfrm>
            <a:off x="7750629" y="4040777"/>
            <a:ext cx="1341120" cy="583474"/>
          </a:xfrm>
          <a:custGeom>
            <a:avLst/>
            <a:gdLst>
              <a:gd name="connsiteX0" fmla="*/ 0 w 1341120"/>
              <a:gd name="connsiteY0" fmla="*/ 583474 h 583474"/>
              <a:gd name="connsiteX1" fmla="*/ 0 w 1341120"/>
              <a:gd name="connsiteY1" fmla="*/ 583474 h 583474"/>
              <a:gd name="connsiteX2" fmla="*/ 923108 w 1341120"/>
              <a:gd name="connsiteY2" fmla="*/ 574766 h 583474"/>
              <a:gd name="connsiteX3" fmla="*/ 896982 w 1341120"/>
              <a:gd name="connsiteY3" fmla="*/ 0 h 583474"/>
              <a:gd name="connsiteX4" fmla="*/ 1280160 w 1341120"/>
              <a:gd name="connsiteY4" fmla="*/ 8709 h 583474"/>
              <a:gd name="connsiteX5" fmla="*/ 1341120 w 1341120"/>
              <a:gd name="connsiteY5" fmla="*/ 548640 h 58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1120" h="583474">
                <a:moveTo>
                  <a:pt x="0" y="583474"/>
                </a:moveTo>
                <a:lnTo>
                  <a:pt x="0" y="583474"/>
                </a:lnTo>
                <a:lnTo>
                  <a:pt x="923108" y="574766"/>
                </a:lnTo>
                <a:lnTo>
                  <a:pt x="896982" y="0"/>
                </a:lnTo>
                <a:lnTo>
                  <a:pt x="1280160" y="8709"/>
                </a:lnTo>
                <a:lnTo>
                  <a:pt x="1341120" y="54864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олилиния 44"/>
          <p:cNvSpPr/>
          <p:nvPr/>
        </p:nvSpPr>
        <p:spPr>
          <a:xfrm>
            <a:off x="8534400" y="3535680"/>
            <a:ext cx="1341120" cy="1123406"/>
          </a:xfrm>
          <a:custGeom>
            <a:avLst/>
            <a:gdLst>
              <a:gd name="connsiteX0" fmla="*/ 0 w 1341120"/>
              <a:gd name="connsiteY0" fmla="*/ 8709 h 1123406"/>
              <a:gd name="connsiteX1" fmla="*/ 0 w 1341120"/>
              <a:gd name="connsiteY1" fmla="*/ 8709 h 1123406"/>
              <a:gd name="connsiteX2" fmla="*/ 226423 w 1341120"/>
              <a:gd name="connsiteY2" fmla="*/ 8709 h 1123406"/>
              <a:gd name="connsiteX3" fmla="*/ 444137 w 1341120"/>
              <a:gd name="connsiteY3" fmla="*/ 0 h 1123406"/>
              <a:gd name="connsiteX4" fmla="*/ 888274 w 1341120"/>
              <a:gd name="connsiteY4" fmla="*/ 8709 h 1123406"/>
              <a:gd name="connsiteX5" fmla="*/ 931817 w 1341120"/>
              <a:gd name="connsiteY5" fmla="*/ 17417 h 1123406"/>
              <a:gd name="connsiteX6" fmla="*/ 931817 w 1341120"/>
              <a:gd name="connsiteY6" fmla="*/ 548640 h 1123406"/>
              <a:gd name="connsiteX7" fmla="*/ 1341120 w 1341120"/>
              <a:gd name="connsiteY7" fmla="*/ 548640 h 1123406"/>
              <a:gd name="connsiteX8" fmla="*/ 1341120 w 1341120"/>
              <a:gd name="connsiteY8" fmla="*/ 1123406 h 112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1120" h="1123406">
                <a:moveTo>
                  <a:pt x="0" y="8709"/>
                </a:moveTo>
                <a:lnTo>
                  <a:pt x="0" y="8709"/>
                </a:lnTo>
                <a:cubicBezTo>
                  <a:pt x="134049" y="23602"/>
                  <a:pt x="39837" y="17594"/>
                  <a:pt x="226423" y="8709"/>
                </a:cubicBezTo>
                <a:lnTo>
                  <a:pt x="444137" y="0"/>
                </a:lnTo>
                <a:lnTo>
                  <a:pt x="888274" y="8709"/>
                </a:lnTo>
                <a:cubicBezTo>
                  <a:pt x="903066" y="9237"/>
                  <a:pt x="931817" y="17417"/>
                  <a:pt x="931817" y="17417"/>
                </a:cubicBezTo>
                <a:lnTo>
                  <a:pt x="931817" y="548640"/>
                </a:lnTo>
                <a:lnTo>
                  <a:pt x="1341120" y="548640"/>
                </a:lnTo>
                <a:lnTo>
                  <a:pt x="1341120" y="112340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олилиния 45"/>
          <p:cNvSpPr/>
          <p:nvPr/>
        </p:nvSpPr>
        <p:spPr>
          <a:xfrm>
            <a:off x="9422674" y="2960914"/>
            <a:ext cx="940526" cy="1689463"/>
          </a:xfrm>
          <a:custGeom>
            <a:avLst/>
            <a:gdLst>
              <a:gd name="connsiteX0" fmla="*/ 0 w 940526"/>
              <a:gd name="connsiteY0" fmla="*/ 0 h 1689463"/>
              <a:gd name="connsiteX1" fmla="*/ 0 w 940526"/>
              <a:gd name="connsiteY1" fmla="*/ 0 h 1689463"/>
              <a:gd name="connsiteX2" fmla="*/ 243840 w 940526"/>
              <a:gd name="connsiteY2" fmla="*/ 8709 h 1689463"/>
              <a:gd name="connsiteX3" fmla="*/ 513806 w 940526"/>
              <a:gd name="connsiteY3" fmla="*/ 34835 h 1689463"/>
              <a:gd name="connsiteX4" fmla="*/ 487680 w 940526"/>
              <a:gd name="connsiteY4" fmla="*/ 26126 h 1689463"/>
              <a:gd name="connsiteX5" fmla="*/ 461555 w 940526"/>
              <a:gd name="connsiteY5" fmla="*/ 8709 h 1689463"/>
              <a:gd name="connsiteX6" fmla="*/ 487680 w 940526"/>
              <a:gd name="connsiteY6" fmla="*/ 43543 h 1689463"/>
              <a:gd name="connsiteX7" fmla="*/ 487680 w 940526"/>
              <a:gd name="connsiteY7" fmla="*/ 627017 h 1689463"/>
              <a:gd name="connsiteX8" fmla="*/ 940526 w 940526"/>
              <a:gd name="connsiteY8" fmla="*/ 627017 h 1689463"/>
              <a:gd name="connsiteX9" fmla="*/ 940526 w 940526"/>
              <a:gd name="connsiteY9" fmla="*/ 1689463 h 168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0526" h="1689463">
                <a:moveTo>
                  <a:pt x="0" y="0"/>
                </a:moveTo>
                <a:lnTo>
                  <a:pt x="0" y="0"/>
                </a:lnTo>
                <a:lnTo>
                  <a:pt x="243840" y="8709"/>
                </a:lnTo>
                <a:cubicBezTo>
                  <a:pt x="478083" y="17548"/>
                  <a:pt x="393112" y="-5399"/>
                  <a:pt x="513806" y="34835"/>
                </a:cubicBezTo>
                <a:cubicBezTo>
                  <a:pt x="522515" y="37738"/>
                  <a:pt x="495318" y="31218"/>
                  <a:pt x="487680" y="26126"/>
                </a:cubicBezTo>
                <a:cubicBezTo>
                  <a:pt x="478972" y="20320"/>
                  <a:pt x="455749" y="1"/>
                  <a:pt x="461555" y="8709"/>
                </a:cubicBezTo>
                <a:cubicBezTo>
                  <a:pt x="481249" y="38251"/>
                  <a:pt x="471571" y="27434"/>
                  <a:pt x="487680" y="43543"/>
                </a:cubicBezTo>
                <a:lnTo>
                  <a:pt x="487680" y="627017"/>
                </a:lnTo>
                <a:lnTo>
                  <a:pt x="940526" y="627017"/>
                </a:lnTo>
                <a:lnTo>
                  <a:pt x="940526" y="168946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6940">
            <a:off x="-1575291" y="2495754"/>
            <a:ext cx="4450621" cy="5563277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465115" y="1917610"/>
            <a:ext cx="3101342" cy="1888035"/>
            <a:chOff x="1602360" y="1903707"/>
            <a:chExt cx="3101342" cy="1888035"/>
          </a:xfrm>
        </p:grpSpPr>
        <p:sp>
          <p:nvSpPr>
            <p:cNvPr id="22" name="Овальная выноска 21"/>
            <p:cNvSpPr/>
            <p:nvPr/>
          </p:nvSpPr>
          <p:spPr>
            <a:xfrm>
              <a:off x="1602360" y="1903707"/>
              <a:ext cx="3101342" cy="1888035"/>
            </a:xfrm>
            <a:prstGeom prst="wedgeEllipseCallout">
              <a:avLst>
                <a:gd name="adj1" fmla="val -47813"/>
                <a:gd name="adj2" fmla="val 66809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90107" y="2187417"/>
              <a:ext cx="287748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Смачнюля попросила мене принести продукти. Але поглянь, у якому вигляді..все переплуталось.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4645152" cy="196380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97535" y="319997"/>
            <a:ext cx="5023105" cy="1480333"/>
            <a:chOff x="805157" y="402336"/>
            <a:chExt cx="4093269" cy="1480333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805157" y="402336"/>
              <a:ext cx="3948144" cy="1470616"/>
            </a:xfrm>
            <a:prstGeom prst="roundRect">
              <a:avLst>
                <a:gd name="adj" fmla="val 10785"/>
              </a:avLst>
            </a:prstGeom>
            <a:solidFill>
              <a:schemeClr val="bg1"/>
            </a:solidFill>
            <a:ln>
              <a:solidFill>
                <a:srgbClr val="F463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87479" y="405341"/>
              <a:ext cx="401094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F46398"/>
                  </a:solidFill>
                </a:rPr>
                <a:t>Завдання</a:t>
              </a:r>
            </a:p>
            <a:p>
              <a:pPr marL="342900" indent="-342900">
                <a:buAutoNum type="arabicPeriod"/>
              </a:pPr>
              <a:r>
                <a:rPr lang="uk-UA" dirty="0"/>
                <a:t>Розгадай якомога більше продуктів з букв, що переплутались, на екрані. </a:t>
              </a:r>
            </a:p>
            <a:p>
              <a:pPr marL="342900" indent="-342900">
                <a:buAutoNum type="arabicPeriod"/>
              </a:pPr>
              <a:r>
                <a:rPr lang="uk-UA" dirty="0"/>
                <a:t>Розкажи, чим корисні ті чи інші фрукти та овочі</a:t>
              </a:r>
              <a:endParaRPr lang="ru-RU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2384148" y="4791456"/>
            <a:ext cx="2802985" cy="2214302"/>
            <a:chOff x="6047445" y="4785899"/>
            <a:chExt cx="2376951" cy="1877744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6047445" y="4785899"/>
              <a:ext cx="2376951" cy="1485469"/>
              <a:chOff x="7497542" y="1143010"/>
              <a:chExt cx="3048716" cy="2258951"/>
            </a:xfrm>
          </p:grpSpPr>
          <p:grpSp>
            <p:nvGrpSpPr>
              <p:cNvPr id="33" name="Группа 32"/>
              <p:cNvGrpSpPr/>
              <p:nvPr/>
            </p:nvGrpSpPr>
            <p:grpSpPr>
              <a:xfrm>
                <a:off x="7497542" y="1143010"/>
                <a:ext cx="3048716" cy="2258951"/>
                <a:chOff x="4630919" y="291754"/>
                <a:chExt cx="2933619" cy="1964148"/>
              </a:xfrm>
            </p:grpSpPr>
            <p:grpSp>
              <p:nvGrpSpPr>
                <p:cNvPr id="35" name="Группа 12">
                  <a:extLst>
                    <a:ext uri="{FF2B5EF4-FFF2-40B4-BE49-F238E27FC236}">
                      <a16:creationId xmlns:a16="http://schemas.microsoft.com/office/drawing/2014/main" id="{C82B1429-6FD8-4295-B6D1-4C053D13A603}"/>
                    </a:ext>
                  </a:extLst>
                </p:cNvPr>
                <p:cNvGrpSpPr/>
                <p:nvPr/>
              </p:nvGrpSpPr>
              <p:grpSpPr>
                <a:xfrm>
                  <a:off x="4630919" y="291754"/>
                  <a:ext cx="2933619" cy="1964148"/>
                  <a:chOff x="5768413" y="2089546"/>
                  <a:chExt cx="2656485" cy="1792812"/>
                </a:xfrm>
              </p:grpSpPr>
              <p:pic>
                <p:nvPicPr>
                  <p:cNvPr id="37" name="object 2">
                    <a:extLst>
                      <a:ext uri="{FF2B5EF4-FFF2-40B4-BE49-F238E27FC236}">
                        <a16:creationId xmlns:a16="http://schemas.microsoft.com/office/drawing/2014/main" id="{B81AAEBE-7EBC-452C-AEFE-9F3180A1A648}"/>
                      </a:ext>
                    </a:extLst>
                  </p:cNvPr>
                  <p:cNvPicPr/>
                  <p:nvPr/>
                </p:nvPicPr>
                <p:blipFill rotWithShape="1">
                  <a:blip r:embed="rId5" cstate="print"/>
                  <a:srcRect l="48999" t="4789" r="6172" b="88868"/>
                  <a:stretch/>
                </p:blipFill>
                <p:spPr>
                  <a:xfrm>
                    <a:off x="5768413" y="2103761"/>
                    <a:ext cx="2656485" cy="409086"/>
                  </a:xfrm>
                  <a:prstGeom prst="rect">
                    <a:avLst/>
                  </a:prstGeom>
                </p:spPr>
              </p:pic>
              <p:sp>
                <p:nvSpPr>
                  <p:cNvPr id="38" name="Скругленный прямоугольник 8">
                    <a:extLst>
                      <a:ext uri="{FF2B5EF4-FFF2-40B4-BE49-F238E27FC236}">
                        <a16:creationId xmlns:a16="http://schemas.microsoft.com/office/drawing/2014/main" id="{935125C4-D942-47B9-B0FE-EB648D4DB151}"/>
                      </a:ext>
                    </a:extLst>
                  </p:cNvPr>
                  <p:cNvSpPr/>
                  <p:nvPr/>
                </p:nvSpPr>
                <p:spPr>
                  <a:xfrm>
                    <a:off x="5768413" y="2089546"/>
                    <a:ext cx="2656485" cy="1792812"/>
                  </a:xfrm>
                  <a:prstGeom prst="roundRect">
                    <a:avLst>
                      <a:gd name="adj" fmla="val 1881"/>
                    </a:avLst>
                  </a:prstGeom>
                  <a:noFill/>
                  <a:ln w="57150">
                    <a:solidFill>
                      <a:srgbClr val="68CDF7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</p:grpSp>
            <p:sp>
              <p:nvSpPr>
                <p:cNvPr id="36" name="Скругленный прямоугольник 35"/>
                <p:cNvSpPr/>
                <p:nvPr/>
              </p:nvSpPr>
              <p:spPr>
                <a:xfrm>
                  <a:off x="4630919" y="755508"/>
                  <a:ext cx="2933619" cy="1500393"/>
                </a:xfrm>
                <a:prstGeom prst="roundRect">
                  <a:avLst>
                    <a:gd name="adj" fmla="val 1932"/>
                  </a:avLst>
                </a:prstGeom>
                <a:solidFill>
                  <a:schemeClr val="bg1"/>
                </a:solidFill>
                <a:ln w="28575">
                  <a:solidFill>
                    <a:srgbClr val="68CDF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7598510" y="1798470"/>
                <a:ext cx="2846780" cy="473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32" name="Прямоугольник 31"/>
            <p:cNvSpPr/>
            <p:nvPr/>
          </p:nvSpPr>
          <p:spPr>
            <a:xfrm>
              <a:off x="6086804" y="5186315"/>
              <a:ext cx="229823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dirty="0"/>
                <a:t>Які з наведених продуктів ти вживаєш частіше? Який твій улюблений овоч чи фрукт?</a:t>
              </a:r>
              <a:endParaRPr lang="ru-RU" dirty="0"/>
            </a:p>
          </p:txBody>
        </p:sp>
      </p:grp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61175" y="6134699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83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3500</TotalTime>
  <Words>650</Words>
  <Application>Microsoft Office PowerPoint</Application>
  <PresentationFormat>Широкоэкранный</PresentationFormat>
  <Paragraphs>111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133</cp:revision>
  <dcterms:created xsi:type="dcterms:W3CDTF">2022-05-15T16:52:41Z</dcterms:created>
  <dcterms:modified xsi:type="dcterms:W3CDTF">2022-06-17T13:10:02Z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etDate">
    <vt:lpwstr>2022-05-20T07:26:52Z</vt:lpwstr>
  </property>
  <property fmtid="{D5CDD505-2E9C-101B-9397-08002B2CF9AE}" pid="4" name="MSIP_Label_1ada0a2f-b917-4d51-b0d0-d418a10c8b23_Method">
    <vt:lpwstr>Standard</vt:lpwstr>
  </property>
  <property fmtid="{D5CDD505-2E9C-101B-9397-08002B2CF9AE}" pid="5" name="MSIP_Label_1ada0a2f-b917-4d51-b0d0-d418a10c8b23_Name">
    <vt:lpwstr>1ada0a2f-b917-4d51-b0d0-d418a10c8b23</vt:lpwstr>
  </property>
  <property fmtid="{D5CDD505-2E9C-101B-9397-08002B2CF9AE}" pid="6" name="MSIP_Label_1ada0a2f-b917-4d51-b0d0-d418a10c8b23_SiteId">
    <vt:lpwstr>12a3af23-a769-4654-847f-958f3d479f4a</vt:lpwstr>
  </property>
  <property fmtid="{D5CDD505-2E9C-101B-9397-08002B2CF9AE}" pid="7" name="MSIP_Label_1ada0a2f-b917-4d51-b0d0-d418a10c8b23_ActionId">
    <vt:lpwstr>eeb43fd1-ef28-43d8-9808-aa1bf15aad0b</vt:lpwstr>
  </property>
  <property fmtid="{D5CDD505-2E9C-101B-9397-08002B2CF9AE}" pid="8" name="MSIP_Label_1ada0a2f-b917-4d51-b0d0-d418a10c8b23_ContentBits">
    <vt:lpwstr>0</vt:lpwstr>
  </property>
</Properties>
</file>